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charts/chart57.xml" ContentType="application/vnd.openxmlformats-officedocument.drawingml.chart+xml"/>
  <Override PartName="/ppt/theme/themeOverride57.xml" ContentType="application/vnd.openxmlformats-officedocument.themeOverride+xml"/>
  <Override PartName="/ppt/charts/chart5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9.xml" ContentType="application/vnd.openxmlformats-officedocument.drawingml.chart+xml"/>
  <Override PartName="/ppt/theme/themeOverride58.xml" ContentType="application/vnd.openxmlformats-officedocument.themeOverride+xml"/>
  <Override PartName="/ppt/charts/chart60.xml" ContentType="application/vnd.openxmlformats-officedocument.drawingml.chart+xml"/>
  <Override PartName="/ppt/theme/themeOverride59.xml" ContentType="application/vnd.openxmlformats-officedocument.themeOverride+xml"/>
  <Override PartName="/ppt/charts/chart61.xml" ContentType="application/vnd.openxmlformats-officedocument.drawingml.chart+xml"/>
  <Override PartName="/ppt/theme/themeOverride60.xml" ContentType="application/vnd.openxmlformats-officedocument.themeOverride+xml"/>
  <Override PartName="/ppt/charts/chart62.xml" ContentType="application/vnd.openxmlformats-officedocument.drawingml.chart+xml"/>
  <Override PartName="/ppt/theme/themeOverride61.xml" ContentType="application/vnd.openxmlformats-officedocument.themeOverride+xml"/>
  <Override PartName="/ppt/charts/chart63.xml" ContentType="application/vnd.openxmlformats-officedocument.drawingml.chart+xml"/>
  <Override PartName="/ppt/theme/themeOverride62.xml" ContentType="application/vnd.openxmlformats-officedocument.themeOverride+xml"/>
  <Override PartName="/ppt/charts/chart6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6.xml" ContentType="application/vnd.openxmlformats-officedocument.drawingml.chart+xml"/>
  <Override PartName="/ppt/theme/themeOverride63.xml" ContentType="application/vnd.openxmlformats-officedocument.themeOverride+xml"/>
  <Override PartName="/ppt/charts/chart67.xml" ContentType="application/vnd.openxmlformats-officedocument.drawingml.chart+xml"/>
  <Override PartName="/ppt/theme/themeOverride64.xml" ContentType="application/vnd.openxmlformats-officedocument.themeOverride+xml"/>
  <Override PartName="/ppt/notesSlides/notesSlide1.xml" ContentType="application/vnd.openxmlformats-officedocument.presentationml.notesSlide+xml"/>
  <Override PartName="/ppt/charts/chart68.xml" ContentType="application/vnd.openxmlformats-officedocument.drawingml.chart+xml"/>
  <Override PartName="/ppt/theme/themeOverride6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2"/>
  </p:notesMasterIdLst>
  <p:sldIdLst>
    <p:sldId id="256" r:id="rId2"/>
    <p:sldId id="260" r:id="rId3"/>
    <p:sldId id="257" r:id="rId4"/>
    <p:sldId id="261" r:id="rId5"/>
    <p:sldId id="259" r:id="rId6"/>
    <p:sldId id="263" r:id="rId7"/>
    <p:sldId id="266" r:id="rId8"/>
    <p:sldId id="437" r:id="rId9"/>
    <p:sldId id="451" r:id="rId10"/>
    <p:sldId id="272" r:id="rId11"/>
    <p:sldId id="449" r:id="rId12"/>
    <p:sldId id="273" r:id="rId13"/>
    <p:sldId id="274" r:id="rId14"/>
    <p:sldId id="275" r:id="rId15"/>
    <p:sldId id="276" r:id="rId16"/>
    <p:sldId id="335" r:id="rId17"/>
    <p:sldId id="336" r:id="rId18"/>
    <p:sldId id="286" r:id="rId19"/>
    <p:sldId id="279" r:id="rId20"/>
    <p:sldId id="339" r:id="rId21"/>
    <p:sldId id="340" r:id="rId22"/>
    <p:sldId id="341" r:id="rId23"/>
    <p:sldId id="342" r:id="rId24"/>
    <p:sldId id="343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05" r:id="rId36"/>
    <p:sldId id="355" r:id="rId37"/>
    <p:sldId id="344" r:id="rId38"/>
    <p:sldId id="345" r:id="rId39"/>
    <p:sldId id="346" r:id="rId40"/>
    <p:sldId id="347" r:id="rId41"/>
    <p:sldId id="348" r:id="rId42"/>
    <p:sldId id="42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07" r:id="rId53"/>
    <p:sldId id="356" r:id="rId54"/>
    <p:sldId id="349" r:id="rId55"/>
    <p:sldId id="350" r:id="rId56"/>
    <p:sldId id="351" r:id="rId57"/>
    <p:sldId id="352" r:id="rId58"/>
    <p:sldId id="353" r:id="rId59"/>
    <p:sldId id="427" r:id="rId60"/>
    <p:sldId id="428" r:id="rId61"/>
    <p:sldId id="429" r:id="rId62"/>
    <p:sldId id="430" r:id="rId63"/>
    <p:sldId id="431" r:id="rId64"/>
    <p:sldId id="432" r:id="rId65"/>
    <p:sldId id="433" r:id="rId66"/>
    <p:sldId id="434" r:id="rId67"/>
    <p:sldId id="435" r:id="rId68"/>
    <p:sldId id="436" r:id="rId69"/>
    <p:sldId id="406" r:id="rId70"/>
    <p:sldId id="377" r:id="rId71"/>
    <p:sldId id="365" r:id="rId72"/>
    <p:sldId id="366" r:id="rId73"/>
    <p:sldId id="367" r:id="rId74"/>
    <p:sldId id="368" r:id="rId75"/>
    <p:sldId id="378" r:id="rId76"/>
    <p:sldId id="369" r:id="rId77"/>
    <p:sldId id="370" r:id="rId78"/>
    <p:sldId id="371" r:id="rId79"/>
    <p:sldId id="379" r:id="rId80"/>
    <p:sldId id="387" r:id="rId81"/>
    <p:sldId id="372" r:id="rId82"/>
    <p:sldId id="373" r:id="rId83"/>
    <p:sldId id="374" r:id="rId84"/>
    <p:sldId id="375" r:id="rId85"/>
    <p:sldId id="384" r:id="rId86"/>
    <p:sldId id="376" r:id="rId87"/>
    <p:sldId id="382" r:id="rId88"/>
    <p:sldId id="383" r:id="rId89"/>
    <p:sldId id="388" r:id="rId90"/>
    <p:sldId id="403" r:id="rId91"/>
    <p:sldId id="404" r:id="rId92"/>
    <p:sldId id="390" r:id="rId93"/>
    <p:sldId id="389" r:id="rId94"/>
    <p:sldId id="392" r:id="rId95"/>
    <p:sldId id="393" r:id="rId96"/>
    <p:sldId id="397" r:id="rId97"/>
    <p:sldId id="400" r:id="rId98"/>
    <p:sldId id="401" r:id="rId99"/>
    <p:sldId id="402" r:id="rId100"/>
    <p:sldId id="450" r:id="rId10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D98"/>
    <a:srgbClr val="CA6A68"/>
    <a:srgbClr val="7C7C7A"/>
    <a:srgbClr val="8C97AA"/>
    <a:srgbClr val="95B3D7"/>
    <a:srgbClr val="0070C0"/>
    <a:srgbClr val="356D3C"/>
    <a:srgbClr val="376092"/>
    <a:srgbClr val="000000"/>
    <a:srgbClr val="1E5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55" autoAdjust="0"/>
    <p:restoredTop sz="96449" autoAdjust="0"/>
  </p:normalViewPr>
  <p:slideViewPr>
    <p:cSldViewPr>
      <p:cViewPr varScale="1">
        <p:scale>
          <a:sx n="113" d="100"/>
          <a:sy n="113" d="100"/>
        </p:scale>
        <p:origin x="648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58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59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60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1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63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64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6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DAD98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19-4B5A-B69F-739A9A7669AE}"/>
              </c:ext>
            </c:extLst>
          </c:dPt>
          <c:dPt>
            <c:idx val="1"/>
            <c:invertIfNegative val="0"/>
            <c:bubble3D val="0"/>
            <c:spPr>
              <a:solidFill>
                <a:srgbClr val="F9AB6B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19-4B5A-B69F-739A9A7669AE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19-4B5A-B69F-739A9A7669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em 2016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Plan1!$B$2:$B$4</c:f>
              <c:numCache>
                <c:formatCode>###0.0%</c:formatCode>
                <c:ptCount val="3"/>
                <c:pt idx="0">
                  <c:v>0.65467639663648725</c:v>
                </c:pt>
                <c:pt idx="1">
                  <c:v>0.19991817815451993</c:v>
                </c:pt>
                <c:pt idx="2">
                  <c:v>0.14540542520900046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619-4B5A-B69F-739A9A7669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25"/>
        <c:axId val="590773160"/>
        <c:axId val="591416408"/>
      </c:barChart>
      <c:catAx>
        <c:axId val="590773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91416408"/>
        <c:crosses val="autoZero"/>
        <c:auto val="1"/>
        <c:lblAlgn val="ctr"/>
        <c:lblOffset val="100"/>
        <c:noMultiLvlLbl val="0"/>
      </c:catAx>
      <c:valAx>
        <c:axId val="59141640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590773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03886955964911E-4"/>
          <c:y val="0.1815554733581331"/>
          <c:w val="0.99932896113044034"/>
          <c:h val="0.65478583844884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Plan1!$F$20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4F5-4502-BBC7-B7B57D80412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4F5-4502-BBC7-B7B57D80412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4F5-4502-BBC7-B7B57D8041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Plan1!$F$21:$F$25</c:f>
              <c:numCache>
                <c:formatCode>0.0%</c:formatCode>
                <c:ptCount val="5"/>
                <c:pt idx="0">
                  <c:v>0.49048983279931818</c:v>
                </c:pt>
                <c:pt idx="1">
                  <c:v>0.28976562897653457</c:v>
                </c:pt>
                <c:pt idx="2">
                  <c:v>0.14649996645980021</c:v>
                </c:pt>
                <c:pt idx="3">
                  <c:v>8.1584338536757381E-2</c:v>
                </c:pt>
                <c:pt idx="4">
                  <c:v>0.17043732851218482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F5-4502-BBC7-B7B57D80412D}"/>
            </c:ext>
          </c:extLst>
        </c:ser>
        <c:ser>
          <c:idx val="1"/>
          <c:order val="1"/>
          <c:tx>
            <c:strRef>
              <c:f>Plan1!$G$20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1"/>
              <c:layout>
                <c:manualLayout>
                  <c:x val="-3.4246459907035379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4F5-4502-BBC7-B7B57D80412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616149767589224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4F5-4502-BBC7-B7B57D8041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Plan1!$G$21:$G$25</c:f>
              <c:numCache>
                <c:formatCode>0.0%</c:formatCode>
                <c:ptCount val="5"/>
                <c:pt idx="0">
                  <c:v>0.61056153708042282</c:v>
                </c:pt>
                <c:pt idx="1">
                  <c:v>0.36653215044860959</c:v>
                </c:pt>
                <c:pt idx="2">
                  <c:v>0.29106818131565254</c:v>
                </c:pt>
                <c:pt idx="3">
                  <c:v>0.13935026322116717</c:v>
                </c:pt>
                <c:pt idx="4">
                  <c:v>0.28806981674919407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4F5-4502-BBC7-B7B57D80412D}"/>
            </c:ext>
          </c:extLst>
        </c:ser>
        <c:ser>
          <c:idx val="2"/>
          <c:order val="2"/>
          <c:tx>
            <c:strRef>
              <c:f>Plan1!$H$20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>
                <a:alpha val="80000"/>
              </a:srgb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DAD98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4F5-4502-BBC7-B7B57D80412D}"/>
              </c:ext>
            </c:extLst>
          </c:dPt>
          <c:dLbls>
            <c:dLbl>
              <c:idx val="0"/>
              <c:layout>
                <c:manualLayout>
                  <c:x val="9.8708168228221552E-3"/>
                  <c:y val="-5.1653526098830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4F5-4502-BBC7-B7B57D80412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23229953517846E-3"/>
                  <c:y val="8.1132688999237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4F5-4502-BBC7-B7B57D8041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Plan1!$H$21:$H$25</c:f>
              <c:numCache>
                <c:formatCode>###0.0%</c:formatCode>
                <c:ptCount val="5"/>
                <c:pt idx="0">
                  <c:v>0.6077177338250116</c:v>
                </c:pt>
                <c:pt idx="1">
                  <c:v>0.37990881662755799</c:v>
                </c:pt>
                <c:pt idx="2">
                  <c:v>0.23409051290647095</c:v>
                </c:pt>
                <c:pt idx="3">
                  <c:v>9.6489440160912543E-2</c:v>
                </c:pt>
                <c:pt idx="4">
                  <c:v>0.29984914515588484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4F5-4502-BBC7-B7B57D8041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6019440"/>
        <c:axId val="606019832"/>
      </c:barChart>
      <c:catAx>
        <c:axId val="606019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6019832"/>
        <c:crosses val="autoZero"/>
        <c:auto val="1"/>
        <c:lblAlgn val="ctr"/>
        <c:lblOffset val="100"/>
        <c:noMultiLvlLbl val="0"/>
      </c:catAx>
      <c:valAx>
        <c:axId val="6060198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6019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131516812385602"/>
          <c:y val="6.9298794323632644E-4"/>
          <c:w val="0.37518460350645666"/>
          <c:h val="9.82590559530619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03886955964911E-4"/>
          <c:y val="0.1815554733581331"/>
          <c:w val="0.99932896113044034"/>
          <c:h val="0.65478583844884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Plan1!$F$20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0A6-479E-A766-155BBB9E3EF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0A6-479E-A766-155BBB9E3EF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0A6-479E-A766-155BBB9E3E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Plan1!$F$21:$F$25</c:f>
              <c:numCache>
                <c:formatCode>0.0%</c:formatCode>
                <c:ptCount val="5"/>
                <c:pt idx="0">
                  <c:v>0.42037538153175136</c:v>
                </c:pt>
                <c:pt idx="1">
                  <c:v>0.31062358538700308</c:v>
                </c:pt>
                <c:pt idx="2">
                  <c:v>0.30819927792830204</c:v>
                </c:pt>
                <c:pt idx="3">
                  <c:v>7.8235899838510203E-2</c:v>
                </c:pt>
                <c:pt idx="4">
                  <c:v>0.20137617742085734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A6-479E-A766-155BBB9E3EF0}"/>
            </c:ext>
          </c:extLst>
        </c:ser>
        <c:ser>
          <c:idx val="1"/>
          <c:order val="1"/>
          <c:tx>
            <c:strRef>
              <c:f>Plan1!$G$20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1"/>
              <c:layout>
                <c:manualLayout>
                  <c:x val="-3.4246459907035379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0A6-479E-A766-155BBB9E3EF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616149767589224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0A6-479E-A766-155BBB9E3EF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Plan1!$G$21:$G$25</c:f>
              <c:numCache>
                <c:formatCode>0.0%</c:formatCode>
                <c:ptCount val="5"/>
                <c:pt idx="0">
                  <c:v>0.57096648862753197</c:v>
                </c:pt>
                <c:pt idx="1">
                  <c:v>0.32599487154598472</c:v>
                </c:pt>
                <c:pt idx="2">
                  <c:v>0.47781851735335967</c:v>
                </c:pt>
                <c:pt idx="3">
                  <c:v>0.16983054567956979</c:v>
                </c:pt>
                <c:pt idx="4">
                  <c:v>0.42001657365840034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A6-479E-A766-155BBB9E3EF0}"/>
            </c:ext>
          </c:extLst>
        </c:ser>
        <c:ser>
          <c:idx val="2"/>
          <c:order val="2"/>
          <c:tx>
            <c:strRef>
              <c:f>Plan1!$H$20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>
                <a:alpha val="80000"/>
              </a:srgb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DAD98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A6-479E-A766-155BBB9E3EF0}"/>
              </c:ext>
            </c:extLst>
          </c:dPt>
          <c:dLbls>
            <c:dLbl>
              <c:idx val="0"/>
              <c:layout>
                <c:manualLayout>
                  <c:x val="9.8708168228221552E-3"/>
                  <c:y val="-5.1653526098830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0A6-479E-A766-155BBB9E3EF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23229953517846E-3"/>
                  <c:y val="8.1132688999237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0A6-479E-A766-155BBB9E3EF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Plan1!$H$21:$H$25</c:f>
              <c:numCache>
                <c:formatCode>###0.0%</c:formatCode>
                <c:ptCount val="5"/>
                <c:pt idx="0">
                  <c:v>0.64102003507992023</c:v>
                </c:pt>
                <c:pt idx="1">
                  <c:v>0.31582919538526377</c:v>
                </c:pt>
                <c:pt idx="2">
                  <c:v>0.34498752439536828</c:v>
                </c:pt>
                <c:pt idx="3">
                  <c:v>0.10020380938264349</c:v>
                </c:pt>
                <c:pt idx="4">
                  <c:v>0.30582894834358798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0A6-479E-A766-155BBB9E3E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6021008"/>
        <c:axId val="606021400"/>
      </c:barChart>
      <c:catAx>
        <c:axId val="606021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6021400"/>
        <c:crosses val="autoZero"/>
        <c:auto val="1"/>
        <c:lblAlgn val="ctr"/>
        <c:lblOffset val="100"/>
        <c:noMultiLvlLbl val="0"/>
      </c:catAx>
      <c:valAx>
        <c:axId val="6060214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6021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131516812385602"/>
          <c:y val="6.9298794323632644E-4"/>
          <c:w val="0.37518460350645666"/>
          <c:h val="9.82590559530619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Plan1!$C$1</c:f>
              <c:strCache>
                <c:ptCount val="1"/>
                <c:pt idx="0">
                  <c:v>Satisfação - Cursos</c:v>
                </c:pt>
              </c:strCache>
            </c:strRef>
          </c:tx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EB-4512-98A5-E5A2DC5862A0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EB-4512-98A5-E5A2DC5862A0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EB-4512-98A5-E5A2DC5862A0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EB-4512-98A5-E5A2DC5862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0.0%</c:formatCode>
                <c:ptCount val="4"/>
                <c:pt idx="0">
                  <c:v>0.7600489968040649</c:v>
                </c:pt>
                <c:pt idx="1">
                  <c:v>0.21793147914287622</c:v>
                </c:pt>
                <c:pt idx="2">
                  <c:v>1.8310392501853373E-2</c:v>
                </c:pt>
                <c:pt idx="3">
                  <c:v>3.7091315512039731E-3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1EB-4512-98A5-E5A2DC5862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06022968"/>
        <c:axId val="606023360"/>
      </c:barChart>
      <c:catAx>
        <c:axId val="606022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6023360"/>
        <c:crosses val="autoZero"/>
        <c:auto val="1"/>
        <c:lblAlgn val="ctr"/>
        <c:lblOffset val="100"/>
        <c:noMultiLvlLbl val="0"/>
      </c:catAx>
      <c:valAx>
        <c:axId val="6060233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6022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EB-4512-98A5-E5A2DC5862A0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EB-4512-98A5-E5A2DC5862A0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EB-4512-98A5-E5A2DC5862A0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EB-4512-98A5-E5A2DC5862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Plan1!$D$2:$D$5</c:f>
              <c:numCache>
                <c:formatCode>0.0%</c:formatCode>
                <c:ptCount val="4"/>
                <c:pt idx="0">
                  <c:v>0.75238492707072868</c:v>
                </c:pt>
                <c:pt idx="1">
                  <c:v>0.21378392227921775</c:v>
                </c:pt>
                <c:pt idx="2">
                  <c:v>2.9312758527784886E-2</c:v>
                </c:pt>
                <c:pt idx="3">
                  <c:v>4.5183921222654707E-3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1EB-4512-98A5-E5A2DC5862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06024536"/>
        <c:axId val="606024928"/>
      </c:barChart>
      <c:catAx>
        <c:axId val="606024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6024928"/>
        <c:crosses val="autoZero"/>
        <c:auto val="1"/>
        <c:lblAlgn val="ctr"/>
        <c:lblOffset val="100"/>
        <c:noMultiLvlLbl val="0"/>
      </c:catAx>
      <c:valAx>
        <c:axId val="6060249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6024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EB-4512-98A5-E5A2DC5862A0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EB-4512-98A5-E5A2DC5862A0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EB-4512-98A5-E5A2DC5862A0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EB-4512-98A5-E5A2DC5862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0.6972932695198153</c:v>
                </c:pt>
                <c:pt idx="1">
                  <c:v>0.24145777576968913</c:v>
                </c:pt>
                <c:pt idx="2">
                  <c:v>4.1769677404074834E-2</c:v>
                </c:pt>
                <c:pt idx="3">
                  <c:v>1.9479277306423345E-2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1EB-4512-98A5-E5A2DC5862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06026496"/>
        <c:axId val="606026888"/>
      </c:barChart>
      <c:catAx>
        <c:axId val="60602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6026888"/>
        <c:crosses val="autoZero"/>
        <c:auto val="1"/>
        <c:lblAlgn val="ctr"/>
        <c:lblOffset val="100"/>
        <c:noMultiLvlLbl val="0"/>
      </c:catAx>
      <c:valAx>
        <c:axId val="6060268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602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EB-4512-98A5-E5A2DC5862A0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EB-4512-98A5-E5A2DC5862A0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EB-4512-98A5-E5A2DC5862A0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EB-4512-98A5-E5A2DC5862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0.70783898906004994</c:v>
                </c:pt>
                <c:pt idx="1">
                  <c:v>0.22958958093842921</c:v>
                </c:pt>
                <c:pt idx="2">
                  <c:v>4.9349893136546516E-2</c:v>
                </c:pt>
                <c:pt idx="3">
                  <c:v>1.3221536864971623E-2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1EB-4512-98A5-E5A2DC5862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06028456"/>
        <c:axId val="505810168"/>
      </c:barChart>
      <c:catAx>
        <c:axId val="606028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05810168"/>
        <c:crosses val="autoZero"/>
        <c:auto val="1"/>
        <c:lblAlgn val="ctr"/>
        <c:lblOffset val="100"/>
        <c:noMultiLvlLbl val="0"/>
      </c:catAx>
      <c:valAx>
        <c:axId val="5058101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6028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EB-4512-98A5-E5A2DC5862A0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EB-4512-98A5-E5A2DC5862A0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EB-4512-98A5-E5A2DC5862A0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EB-4512-98A5-E5A2DC5862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0.70486812756143691</c:v>
                </c:pt>
                <c:pt idx="1">
                  <c:v>0.22985089957064744</c:v>
                </c:pt>
                <c:pt idx="2">
                  <c:v>5.3816163861867168E-2</c:v>
                </c:pt>
                <c:pt idx="3">
                  <c:v>1.1464809006050552E-2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1EB-4512-98A5-E5A2DC5862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07689504"/>
        <c:axId val="607689896"/>
      </c:barChart>
      <c:catAx>
        <c:axId val="607689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7689896"/>
        <c:crosses val="autoZero"/>
        <c:auto val="1"/>
        <c:lblAlgn val="ctr"/>
        <c:lblOffset val="100"/>
        <c:noMultiLvlLbl val="0"/>
      </c:catAx>
      <c:valAx>
        <c:axId val="6076898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768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1D-43E8-9288-8EF0B1D84F5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31D-43E8-9288-8EF0B1D84F5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31D-43E8-9288-8EF0B1D84F5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31D-43E8-9288-8EF0B1D84F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0.755</c:v>
                </c:pt>
                <c:pt idx="1">
                  <c:v>0.20200000000000001</c:v>
                </c:pt>
                <c:pt idx="2">
                  <c:v>2.7E-2</c:v>
                </c:pt>
                <c:pt idx="3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31D-43E8-9288-8EF0B1D84F5C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###0.0%</c:formatCode>
                <c:ptCount val="4"/>
                <c:pt idx="0">
                  <c:v>0.68500000000000005</c:v>
                </c:pt>
                <c:pt idx="1">
                  <c:v>0.27500000000000002</c:v>
                </c:pt>
                <c:pt idx="2">
                  <c:v>3.6999999999999998E-2</c:v>
                </c:pt>
                <c:pt idx="3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31D-43E8-9288-8EF0B1D84F5C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0.7600489968040649</c:v>
                </c:pt>
                <c:pt idx="1">
                  <c:v>0.21793147914287622</c:v>
                </c:pt>
                <c:pt idx="2">
                  <c:v>1.8310392501853373E-2</c:v>
                </c:pt>
                <c:pt idx="3">
                  <c:v>3.7091315512039731E-3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31D-43E8-9288-8EF0B1D84F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0469080"/>
        <c:axId val="607691856"/>
      </c:barChart>
      <c:catAx>
        <c:axId val="590469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7691856"/>
        <c:crosses val="autoZero"/>
        <c:auto val="1"/>
        <c:lblAlgn val="ctr"/>
        <c:lblOffset val="100"/>
        <c:noMultiLvlLbl val="0"/>
      </c:catAx>
      <c:valAx>
        <c:axId val="6076918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90469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996679846160587"/>
          <c:y val="0.1340048524001179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075-4501-8A8A-D12170FD4A2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75-4501-8A8A-D12170FD4A2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075-4501-8A8A-D12170FD4A2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075-4501-8A8A-D12170FD4A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0.70899999999999996</c:v>
                </c:pt>
                <c:pt idx="1">
                  <c:v>0.248</c:v>
                </c:pt>
                <c:pt idx="2">
                  <c:v>3.2000000000000001E-2</c:v>
                </c:pt>
                <c:pt idx="3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75-4501-8A8A-D12170FD4A2B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66,5%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75-4501-8A8A-D12170FD4A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0.66600000000000004</c:v>
                </c:pt>
                <c:pt idx="1">
                  <c:v>0.28899999999999998</c:v>
                </c:pt>
                <c:pt idx="2">
                  <c:v>4.2999999999999997E-2</c:v>
                </c:pt>
                <c:pt idx="3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75-4501-8A8A-D12170FD4A2B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0.75238492707072868</c:v>
                </c:pt>
                <c:pt idx="1">
                  <c:v>0.21378392227921775</c:v>
                </c:pt>
                <c:pt idx="2">
                  <c:v>2.9312758527784886E-2</c:v>
                </c:pt>
                <c:pt idx="3">
                  <c:v>4.5183921222654707E-3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75-4501-8A8A-D12170FD4A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7696168"/>
        <c:axId val="607696560"/>
      </c:barChart>
      <c:catAx>
        <c:axId val="607696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7696560"/>
        <c:crosses val="autoZero"/>
        <c:auto val="1"/>
        <c:lblAlgn val="ctr"/>
        <c:lblOffset val="100"/>
        <c:noMultiLvlLbl val="0"/>
      </c:catAx>
      <c:valAx>
        <c:axId val="6076965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7696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825447546625408"/>
          <c:y val="7.9565381112570013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A5-479E-B019-C3100E45C48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4A5-479E-B019-C3100E45C48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4A5-479E-B019-C3100E45C48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4A5-479E-B019-C3100E45C4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0.71</c:v>
                </c:pt>
                <c:pt idx="1">
                  <c:v>0.222</c:v>
                </c:pt>
                <c:pt idx="2">
                  <c:v>4.4999999999999998E-2</c:v>
                </c:pt>
                <c:pt idx="3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A5-479E-B019-C3100E45C483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60,4%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A5-479E-B019-C3100E45C4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0.60299999999999998</c:v>
                </c:pt>
                <c:pt idx="1">
                  <c:v>0.27600000000000002</c:v>
                </c:pt>
                <c:pt idx="2">
                  <c:v>0.10299999999999999</c:v>
                </c:pt>
                <c:pt idx="3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4A5-479E-B019-C3100E45C483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24,2%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A5-479E-B019-C3100E45C4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0.6972932695198153</c:v>
                </c:pt>
                <c:pt idx="1">
                  <c:v>0.24145777576968913</c:v>
                </c:pt>
                <c:pt idx="2">
                  <c:v>4.1769677404074834E-2</c:v>
                </c:pt>
                <c:pt idx="3">
                  <c:v>1.9479277306423345E-2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A5-479E-B019-C3100E45C4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7697736"/>
        <c:axId val="607698128"/>
      </c:barChart>
      <c:catAx>
        <c:axId val="607697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7698128"/>
        <c:crosses val="autoZero"/>
        <c:auto val="1"/>
        <c:lblAlgn val="ctr"/>
        <c:lblOffset val="100"/>
        <c:noMultiLvlLbl val="0"/>
      </c:catAx>
      <c:valAx>
        <c:axId val="6076981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7697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654215247090224"/>
          <c:y val="8.3753032750073703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3370393568514E-2"/>
          <c:y val="0.29000395355118741"/>
          <c:w val="0.95973259212862971"/>
          <c:h val="0.5600590077025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rgbClr val="5DAD98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619-4B5A-B69F-739A9A7669A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619-4B5A-B69F-739A9A7669A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619-4B5A-B69F-739A9A7669AE}"/>
              </c:ext>
            </c:extLst>
          </c:dPt>
          <c:dLbls>
            <c:dLbl>
              <c:idx val="1"/>
              <c:layout>
                <c:manualLayout>
                  <c:x val="-5.4910101642777652E-3"/>
                  <c:y val="6.83098135115197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19-4B5A-B69F-739A9A7669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em 2016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Plan1!$B$2:$B$4</c:f>
              <c:numCache>
                <c:formatCode>###0.0%</c:formatCode>
                <c:ptCount val="3"/>
                <c:pt idx="0">
                  <c:v>0.65467639663648725</c:v>
                </c:pt>
                <c:pt idx="1">
                  <c:v>0.19991817815451993</c:v>
                </c:pt>
                <c:pt idx="2">
                  <c:v>0.14540542520900046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619-4B5A-B69F-739A9A7669A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EPP - Empresa de Pequeno Porte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-5.491010164277832E-3"/>
                  <c:y val="6.83098135115184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CF-430D-8D01-0CC629D437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em 2016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Plan1!$C$2:$C$4</c:f>
              <c:numCache>
                <c:formatCode>###0.0%</c:formatCode>
                <c:ptCount val="3"/>
                <c:pt idx="0">
                  <c:v>0.71915998645139434</c:v>
                </c:pt>
                <c:pt idx="1">
                  <c:v>0.17823190696624139</c:v>
                </c:pt>
                <c:pt idx="2">
                  <c:v>0.10260810658236423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92-4D6B-A0F0-6595A0B8916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 - Micro Empresa</c:v>
                </c:pt>
              </c:strCache>
            </c:strRef>
          </c:tx>
          <c:spPr>
            <a:solidFill>
              <a:srgbClr val="4DA2C6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5.49101016427778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871-4F39-BF7F-CE2AA6B3F8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303367214259217E-3"/>
                  <c:y val="1.1149541098349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23-47F7-AC17-E15E6C486C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em 2016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Plan1!$D$2:$D$4</c:f>
              <c:numCache>
                <c:formatCode>###0.0%</c:formatCode>
                <c:ptCount val="3"/>
                <c:pt idx="0">
                  <c:v>0.71181738074257539</c:v>
                </c:pt>
                <c:pt idx="1">
                  <c:v>0.1684369715877968</c:v>
                </c:pt>
                <c:pt idx="2">
                  <c:v>0.11974564766962777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92-4D6B-A0F0-6595A0B8916E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PR - Produtor Rural</c:v>
                </c:pt>
              </c:strCache>
            </c:strRef>
          </c:tx>
          <c:spPr>
            <a:solidFill>
              <a:srgbClr val="FFFF9F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8303367214259217E-3"/>
                  <c:y val="1.05474117169617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692-4D6B-A0F0-6595A0B891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em 2016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Plan1!$E$2:$E$4</c:f>
              <c:numCache>
                <c:formatCode>###0.0%</c:formatCode>
                <c:ptCount val="3"/>
                <c:pt idx="0">
                  <c:v>0.67000661688250307</c:v>
                </c:pt>
                <c:pt idx="1">
                  <c:v>0.16476037432649587</c:v>
                </c:pt>
                <c:pt idx="2">
                  <c:v>0.16523300879100106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92-4D6B-A0F0-6595A0B8916E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PE - Pot. Empresário/Empreendedor</c:v>
                </c:pt>
              </c:strCache>
            </c:strRef>
          </c:tx>
          <c:spPr>
            <a:solidFill>
              <a:srgbClr val="C45B58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7.3213468857036192E-3"/>
                  <c:y val="1.7378393068113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692-4D6B-A0F0-6595A0B891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em 2016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Plan1!$F$2:$F$4</c:f>
              <c:numCache>
                <c:formatCode>###0.0%</c:formatCode>
                <c:ptCount val="3"/>
                <c:pt idx="0">
                  <c:v>0.63448259609266378</c:v>
                </c:pt>
                <c:pt idx="1">
                  <c:v>0.16826526524167512</c:v>
                </c:pt>
                <c:pt idx="2">
                  <c:v>0.19725213866566116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92-4D6B-A0F0-6595A0B8916E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MEI - Micro Empreendedor Individual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830336721425915E-2"/>
                  <c:y val="1.11495410983496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692-4D6B-A0F0-6595A0B891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em 2016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Plan1!$G$2:$G$4</c:f>
              <c:numCache>
                <c:formatCode>###0.0%</c:formatCode>
                <c:ptCount val="3"/>
                <c:pt idx="0">
                  <c:v>0.59983284805348858</c:v>
                </c:pt>
                <c:pt idx="1">
                  <c:v>0.2597864768683274</c:v>
                </c:pt>
                <c:pt idx="2">
                  <c:v>0.14038067507818397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92-4D6B-A0F0-6595A0B891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73"/>
        <c:axId val="590467512"/>
        <c:axId val="590468296"/>
      </c:barChart>
      <c:catAx>
        <c:axId val="590467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90468296"/>
        <c:crosses val="autoZero"/>
        <c:auto val="1"/>
        <c:lblAlgn val="ctr"/>
        <c:lblOffset val="100"/>
        <c:noMultiLvlLbl val="0"/>
      </c:catAx>
      <c:valAx>
        <c:axId val="590468296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590467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228631539382361"/>
          <c:y val="1.1149560033703093E-2"/>
          <c:w val="0.37475769656591362"/>
          <c:h val="0.47781423657194461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5C8-4260-A405-7D5A83AC503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5C8-4260-A405-7D5A83AC503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5C8-4260-A405-7D5A83AC503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5C8-4260-A405-7D5A83AC50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0.69</c:v>
                </c:pt>
                <c:pt idx="1">
                  <c:v>0.22500000000000001</c:v>
                </c:pt>
                <c:pt idx="2">
                  <c:v>6.4000000000000001E-2</c:v>
                </c:pt>
                <c:pt idx="3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C8-4260-A405-7D5A83AC5031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0.625</c:v>
                </c:pt>
                <c:pt idx="1">
                  <c:v>0.27200000000000002</c:v>
                </c:pt>
                <c:pt idx="2">
                  <c:v>9.0999999999999998E-2</c:v>
                </c:pt>
                <c:pt idx="3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5C8-4260-A405-7D5A83AC5031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0.70783898906004994</c:v>
                </c:pt>
                <c:pt idx="1">
                  <c:v>0.22958958093842921</c:v>
                </c:pt>
                <c:pt idx="2">
                  <c:v>4.9349893136546516E-2</c:v>
                </c:pt>
                <c:pt idx="3">
                  <c:v>1.3221536864971623E-2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C8-4260-A405-7D5A83AC50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7699304"/>
        <c:axId val="607699696"/>
      </c:barChart>
      <c:catAx>
        <c:axId val="607699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7699696"/>
        <c:crosses val="autoZero"/>
        <c:auto val="1"/>
        <c:lblAlgn val="ctr"/>
        <c:lblOffset val="100"/>
        <c:noMultiLvlLbl val="0"/>
      </c:catAx>
      <c:valAx>
        <c:axId val="6076996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7699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825447546625408"/>
          <c:y val="6.281477456255527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89C-4879-A12F-828C5CFBE1F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89C-4879-A12F-828C5CFBE1F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89C-4879-A12F-828C5CFBE1F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89C-4879-A12F-828C5CFBE1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0.65</c:v>
                </c:pt>
                <c:pt idx="1">
                  <c:v>0.26500000000000001</c:v>
                </c:pt>
                <c:pt idx="2">
                  <c:v>6.3E-2</c:v>
                </c:pt>
                <c:pt idx="3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9C-4879-A12F-828C5CFBE1F4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63,1%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9C-4879-A12F-828C5CFBE1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0.63200000000000001</c:v>
                </c:pt>
                <c:pt idx="1">
                  <c:v>0.26500000000000001</c:v>
                </c:pt>
                <c:pt idx="2">
                  <c:v>9.1999999999999998E-2</c:v>
                </c:pt>
                <c:pt idx="3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9C-4879-A12F-828C5CFBE1F4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0.70486812756143691</c:v>
                </c:pt>
                <c:pt idx="1">
                  <c:v>0.22985089957064744</c:v>
                </c:pt>
                <c:pt idx="2">
                  <c:v>5.3816163861867168E-2</c:v>
                </c:pt>
                <c:pt idx="3">
                  <c:v>1.1464809006050552E-2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9C-4879-A12F-828C5CFBE1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7700872"/>
        <c:axId val="607701264"/>
      </c:barChart>
      <c:catAx>
        <c:axId val="607700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7701264"/>
        <c:crosses val="autoZero"/>
        <c:auto val="1"/>
        <c:lblAlgn val="ctr"/>
        <c:lblOffset val="100"/>
        <c:noMultiLvlLbl val="0"/>
      </c:catAx>
      <c:valAx>
        <c:axId val="6077012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7700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654215247090224"/>
          <c:y val="7.9565381112570013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Plan1!$C$1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D0-4637-B555-C844EF60D58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DD0-4637-B555-C844EF60D58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DD0-4637-B555-C844EF60D58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DD0-4637-B555-C844EF60D5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0.0%</c:formatCode>
                <c:ptCount val="4"/>
                <c:pt idx="0">
                  <c:v>0.7600489968040649</c:v>
                </c:pt>
                <c:pt idx="1">
                  <c:v>0.21793147914287622</c:v>
                </c:pt>
                <c:pt idx="2">
                  <c:v>1.8310392501853373E-2</c:v>
                </c:pt>
                <c:pt idx="3">
                  <c:v>3.7091315512039731E-3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D0-4637-B555-C844EF60D58D}"/>
            </c:ext>
          </c:extLst>
        </c:ser>
        <c:ser>
          <c:idx val="1"/>
          <c:order val="1"/>
          <c:tx>
            <c:strRef>
              <c:f>Plan1!$D$1</c:f>
              <c:strCache>
                <c:ptCount val="1"/>
                <c:pt idx="0">
                  <c:v>Palestras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355187783924926E-3"/>
                  <c:y val="-4.75177405800756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7D0-4F11-8081-816A0F37DCC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178306063341663E-3"/>
                  <c:y val="1.42553221740226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D0-4F11-8081-816A0F37DC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Plan1!$D$2:$D$5</c:f>
              <c:numCache>
                <c:formatCode>0.0%</c:formatCode>
                <c:ptCount val="4"/>
                <c:pt idx="0">
                  <c:v>0.75238492707072868</c:v>
                </c:pt>
                <c:pt idx="1">
                  <c:v>0.21378392227921775</c:v>
                </c:pt>
                <c:pt idx="2">
                  <c:v>2.9312758527784886E-2</c:v>
                </c:pt>
                <c:pt idx="3">
                  <c:v>4.5183921222654707E-3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DD0-4637-B555-C844EF60D58D}"/>
            </c:ext>
          </c:extLst>
        </c:ser>
        <c:ser>
          <c:idx val="2"/>
          <c:order val="2"/>
          <c:tx>
            <c:strRef>
              <c:f>Plan1!$E$1</c:f>
              <c:strCache>
                <c:ptCount val="1"/>
                <c:pt idx="0">
                  <c:v>Consultorias</c:v>
                </c:pt>
              </c:strCache>
            </c:strRef>
          </c:tx>
          <c:spPr>
            <a:solidFill>
              <a:srgbClr val="F8A968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3758870290037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7D0-4F11-8081-816A0F37DC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0.70783898906004994</c:v>
                </c:pt>
                <c:pt idx="1">
                  <c:v>0.22958958093842921</c:v>
                </c:pt>
                <c:pt idx="2">
                  <c:v>4.9349893136546516E-2</c:v>
                </c:pt>
                <c:pt idx="3">
                  <c:v>1.3221536864971623E-2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DD0-4637-B555-C844EF60D58D}"/>
            </c:ext>
          </c:extLst>
        </c:ser>
        <c:ser>
          <c:idx val="3"/>
          <c:order val="3"/>
          <c:tx>
            <c:strRef>
              <c:f>Plan1!$F$1</c:f>
              <c:strCache>
                <c:ptCount val="1"/>
                <c:pt idx="0">
                  <c:v>Feiras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267459095012497E-3"/>
                  <c:y val="9.5035481160151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A54-493B-A72A-5CB55E81D7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4255322174022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A54-493B-A72A-5CB55E81D7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0.6972932695198153</c:v>
                </c:pt>
                <c:pt idx="1">
                  <c:v>0.24145777576968913</c:v>
                </c:pt>
                <c:pt idx="2">
                  <c:v>4.1769677404074834E-2</c:v>
                </c:pt>
                <c:pt idx="3">
                  <c:v>1.9479277306423345E-2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DD0-4637-B555-C844EF60D58D}"/>
            </c:ext>
          </c:extLst>
        </c:ser>
        <c:ser>
          <c:idx val="4"/>
          <c:order val="4"/>
          <c:tx>
            <c:strRef>
              <c:f>Plan1!$G$1</c:f>
              <c:strCache>
                <c:ptCount val="1"/>
                <c:pt idx="0">
                  <c:v>Orientações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53491819002465E-2"/>
                  <c:y val="1.42553221740226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A54-493B-A72A-5CB55E81D7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445765158354147E-3"/>
                  <c:y val="4.751774058007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A54-493B-A72A-5CB55E81D7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0.70486812756143691</c:v>
                </c:pt>
                <c:pt idx="1">
                  <c:v>0.22985089957064744</c:v>
                </c:pt>
                <c:pt idx="2">
                  <c:v>5.3816163861867168E-2</c:v>
                </c:pt>
                <c:pt idx="3">
                  <c:v>1.1464809006050552E-2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DD0-4637-B555-C844EF60D5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62"/>
        <c:axId val="607702048"/>
        <c:axId val="607702440"/>
      </c:barChart>
      <c:catAx>
        <c:axId val="607702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7702440"/>
        <c:crosses val="autoZero"/>
        <c:auto val="1"/>
        <c:lblAlgn val="ctr"/>
        <c:lblOffset val="100"/>
        <c:noMultiLvlLbl val="0"/>
      </c:catAx>
      <c:valAx>
        <c:axId val="6077024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77020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EB-4512-98A5-E5A2DC5862A0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EB-4512-98A5-E5A2DC5862A0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EB-4512-98A5-E5A2DC5862A0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EB-4512-98A5-E5A2DC5862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Plan1!$B$6:$B$9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Plan1!$C$6:$C$9</c:f>
              <c:numCache>
                <c:formatCode>0.0%</c:formatCode>
                <c:ptCount val="4"/>
                <c:pt idx="0">
                  <c:v>0.59077001665820117</c:v>
                </c:pt>
                <c:pt idx="1">
                  <c:v>0.31570167417599387</c:v>
                </c:pt>
                <c:pt idx="2">
                  <c:v>8.0595831478965152E-2</c:v>
                </c:pt>
                <c:pt idx="3">
                  <c:v>1.2932477686838832E-2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1EB-4512-98A5-E5A2DC5862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07704008"/>
        <c:axId val="607704400"/>
      </c:barChart>
      <c:catAx>
        <c:axId val="607704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7704400"/>
        <c:crosses val="autoZero"/>
        <c:auto val="1"/>
        <c:lblAlgn val="ctr"/>
        <c:lblOffset val="100"/>
        <c:noMultiLvlLbl val="0"/>
      </c:catAx>
      <c:valAx>
        <c:axId val="6077044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7704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0C8-4A22-8707-D24AB3244E29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0C8-4A22-8707-D24AB3244E29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0C8-4A22-8707-D24AB3244E29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0C8-4A22-8707-D24AB3244E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Plan1!$B$18:$B$21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Plan1!$C$18:$C$21</c:f>
              <c:numCache>
                <c:formatCode>0.0%</c:formatCode>
                <c:ptCount val="4"/>
                <c:pt idx="0">
                  <c:v>0.56469917006967874</c:v>
                </c:pt>
                <c:pt idx="1">
                  <c:v>0.32964927387700471</c:v>
                </c:pt>
                <c:pt idx="2">
                  <c:v>9.2214186472822424E-2</c:v>
                </c:pt>
                <c:pt idx="3">
                  <c:v>1.3437369580491586E-2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0C8-4A22-8707-D24AB3244E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11573944"/>
        <c:axId val="611574336"/>
      </c:barChart>
      <c:catAx>
        <c:axId val="611573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74336"/>
        <c:crosses val="autoZero"/>
        <c:auto val="1"/>
        <c:lblAlgn val="ctr"/>
        <c:lblOffset val="100"/>
        <c:noMultiLvlLbl val="0"/>
      </c:catAx>
      <c:valAx>
        <c:axId val="6115743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1573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5F1-43AF-BF49-3744D3D1544A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5F1-43AF-BF49-3744D3D1544A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5F1-43AF-BF49-3744D3D1544A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5F1-43AF-BF49-3744D3D154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Plan1!$B$42:$B$45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Plan1!$C$42:$C$45</c:f>
              <c:numCache>
                <c:formatCode>0.0%</c:formatCode>
                <c:ptCount val="4"/>
                <c:pt idx="0">
                  <c:v>0.58286982297031875</c:v>
                </c:pt>
                <c:pt idx="1">
                  <c:v>0.30648890216819091</c:v>
                </c:pt>
                <c:pt idx="2">
                  <c:v>8.6417886246996339E-2</c:v>
                </c:pt>
                <c:pt idx="3">
                  <c:v>2.4223388614497271E-2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5F1-43AF-BF49-3744D3D154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11575512"/>
        <c:axId val="611575904"/>
      </c:barChart>
      <c:catAx>
        <c:axId val="611575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75904"/>
        <c:crosses val="autoZero"/>
        <c:auto val="1"/>
        <c:lblAlgn val="ctr"/>
        <c:lblOffset val="100"/>
        <c:noMultiLvlLbl val="0"/>
      </c:catAx>
      <c:valAx>
        <c:axId val="6115759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1575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65199495138062E-2"/>
          <c:y val="7.127661087011343E-2"/>
          <c:w val="0.9681957013883703"/>
          <c:h val="0.81984415677711486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EE0-46FB-B84C-71C1246F2AC3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E0-46FB-B84C-71C1246F2AC3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EE0-46FB-B84C-71C1246F2AC3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EE0-46FB-B84C-71C1246F2A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Plan1!$B$30:$B$33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Plan1!$C$30:$C$33</c:f>
              <c:numCache>
                <c:formatCode>0.0%</c:formatCode>
                <c:ptCount val="4"/>
                <c:pt idx="0">
                  <c:v>0.52455023082839491</c:v>
                </c:pt>
                <c:pt idx="1">
                  <c:v>0.32877404844810193</c:v>
                </c:pt>
                <c:pt idx="2">
                  <c:v>0.12405503843246901</c:v>
                </c:pt>
                <c:pt idx="3">
                  <c:v>2.2620682291032267E-2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E0-46FB-B84C-71C1246F2A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11577080"/>
        <c:axId val="611577472"/>
      </c:barChart>
      <c:catAx>
        <c:axId val="611577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77472"/>
        <c:crosses val="autoZero"/>
        <c:auto val="1"/>
        <c:lblAlgn val="ctr"/>
        <c:lblOffset val="100"/>
        <c:noMultiLvlLbl val="0"/>
      </c:catAx>
      <c:valAx>
        <c:axId val="6115774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1577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3D6-41F7-B7F7-3219DB9D20EE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D6-41F7-B7F7-3219DB9D20EE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D6-41F7-B7F7-3219DB9D20E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3D6-41F7-B7F7-3219DB9D2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Plan1!$B$54:$B$57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Plan1!$C$54:$C$57</c:f>
              <c:numCache>
                <c:formatCode>0.0%</c:formatCode>
                <c:ptCount val="4"/>
                <c:pt idx="0">
                  <c:v>0.5239126697485218</c:v>
                </c:pt>
                <c:pt idx="1">
                  <c:v>0.29712420033712911</c:v>
                </c:pt>
                <c:pt idx="2">
                  <c:v>0.12854739992103537</c:v>
                </c:pt>
                <c:pt idx="3">
                  <c:v>5.0415729993312751E-2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D6-41F7-B7F7-3219DB9D20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11578648"/>
        <c:axId val="611579040"/>
      </c:barChart>
      <c:catAx>
        <c:axId val="611578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79040"/>
        <c:crosses val="autoZero"/>
        <c:auto val="1"/>
        <c:lblAlgn val="ctr"/>
        <c:lblOffset val="100"/>
        <c:noMultiLvlLbl val="0"/>
      </c:catAx>
      <c:valAx>
        <c:axId val="6115790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1578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A9B-4D2E-A151-FD241E135B2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A9B-4D2E-A151-FD241E135B2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A9B-4D2E-A151-FD241E135B2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A9B-4D2E-A151-FD241E135B26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4,7%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9B-4D2E-A151-FD241E135B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0.52800000000000002</c:v>
                </c:pt>
                <c:pt idx="1">
                  <c:v>0.32</c:v>
                </c:pt>
                <c:pt idx="2">
                  <c:v>0.105</c:v>
                </c:pt>
                <c:pt idx="3">
                  <c:v>4.5999999999999999E-2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9B-4D2E-A151-FD241E135B26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1,7%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9B-4D2E-A151-FD241E135B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0.46300000000000002</c:v>
                </c:pt>
                <c:pt idx="1">
                  <c:v>0.40799999999999997</c:v>
                </c:pt>
                <c:pt idx="2">
                  <c:v>0.112</c:v>
                </c:pt>
                <c:pt idx="3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9B-4D2E-A151-FD241E135B26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9B-4D2E-A151-FD241E135B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0.59077001665820117</c:v>
                </c:pt>
                <c:pt idx="1">
                  <c:v>0.31570167417599387</c:v>
                </c:pt>
                <c:pt idx="2">
                  <c:v>8.0595831478965152E-2</c:v>
                </c:pt>
                <c:pt idx="3">
                  <c:v>1.2932477686838832E-2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A9B-4D2E-A151-FD241E135B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1584528"/>
        <c:axId val="611584920"/>
      </c:barChart>
      <c:catAx>
        <c:axId val="611584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84920"/>
        <c:crosses val="autoZero"/>
        <c:auto val="1"/>
        <c:lblAlgn val="ctr"/>
        <c:lblOffset val="100"/>
        <c:noMultiLvlLbl val="0"/>
      </c:catAx>
      <c:valAx>
        <c:axId val="6115849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1584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996679846160587"/>
          <c:y val="7.1190077837562635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53D-4A6F-8C09-9F90CCE29B7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53D-4A6F-8C09-9F90CCE29B7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53D-4A6F-8C09-9F90CCE29B7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53D-4A6F-8C09-9F90CCE29B78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6,1%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3D-4A6F-8C09-9F90CCE29B7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0.51900000000000002</c:v>
                </c:pt>
                <c:pt idx="1">
                  <c:v>0.312</c:v>
                </c:pt>
                <c:pt idx="2">
                  <c:v>0.108</c:v>
                </c:pt>
                <c:pt idx="3">
                  <c:v>6.2E-2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3D-4A6F-8C09-9F90CCE29B78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0.437</c:v>
                </c:pt>
                <c:pt idx="1">
                  <c:v>0.38200000000000001</c:v>
                </c:pt>
                <c:pt idx="2">
                  <c:v>0.15</c:v>
                </c:pt>
                <c:pt idx="3">
                  <c:v>3.1E-2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53D-4A6F-8C09-9F90CCE29B78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1,3%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53D-4A6F-8C09-9F90CCE29B7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0.56469917006967874</c:v>
                </c:pt>
                <c:pt idx="1">
                  <c:v>0.32964927387700471</c:v>
                </c:pt>
                <c:pt idx="2">
                  <c:v>9.2214186472822424E-2</c:v>
                </c:pt>
                <c:pt idx="3">
                  <c:v>1.3437369580491586E-2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53D-4A6F-8C09-9F90CCE29B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6124352"/>
        <c:axId val="596124744"/>
      </c:barChart>
      <c:catAx>
        <c:axId val="596124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96124744"/>
        <c:crosses val="autoZero"/>
        <c:auto val="1"/>
        <c:lblAlgn val="ctr"/>
        <c:lblOffset val="100"/>
        <c:noMultiLvlLbl val="0"/>
      </c:catAx>
      <c:valAx>
        <c:axId val="5961247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96124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825447546625408"/>
          <c:y val="7.1190077837562635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3370393568514E-2"/>
          <c:y val="0.20278694704833083"/>
          <c:w val="0.96471543164095896"/>
          <c:h val="0.65854986629268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B69-4D8F-8650-2BE111B0A2E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B69-4D8F-8650-2BE111B0A2E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B69-4D8F-8650-2BE111B0A2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neste ano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0.94099999999999995</c:v>
                </c:pt>
                <c:pt idx="1">
                  <c:v>2.7E-2</c:v>
                </c:pt>
                <c:pt idx="2">
                  <c:v>3.2000000000000001E-2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69-4D8F-8650-2BE111B0A2E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AB69-4D8F-8650-2BE111B0A2E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B69-4D8F-8650-2BE111B0A2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neste ano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0.74199999999999999</c:v>
                </c:pt>
                <c:pt idx="1">
                  <c:v>0.17399999999999999</c:v>
                </c:pt>
                <c:pt idx="2">
                  <c:v>8.4000000000000005E-2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B69-4D8F-8650-2BE111B0A2E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SIM, foi atendido neste ano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Plan1!$D$2:$D$4</c:f>
              <c:numCache>
                <c:formatCode>###0.0%</c:formatCode>
                <c:ptCount val="3"/>
                <c:pt idx="0">
                  <c:v>0.65467639663648725</c:v>
                </c:pt>
                <c:pt idx="1">
                  <c:v>0.19991817815451993</c:v>
                </c:pt>
                <c:pt idx="2">
                  <c:v>0.14540542520900046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933-4A72-BF37-A0F8DB357E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9768736"/>
        <c:axId val="649787552"/>
      </c:barChart>
      <c:catAx>
        <c:axId val="649768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49787552"/>
        <c:crosses val="autoZero"/>
        <c:auto val="1"/>
        <c:lblAlgn val="ctr"/>
        <c:lblOffset val="100"/>
        <c:noMultiLvlLbl val="0"/>
      </c:catAx>
      <c:valAx>
        <c:axId val="6497875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49768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061670241347913"/>
          <c:y val="5.0706652944381946E-2"/>
          <c:w val="0.56059120740828072"/>
          <c:h val="0.130889706178286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9F4-4983-A225-53581D22D47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9F4-4983-A225-53581D22D47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9F4-4983-A225-53581D22D47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9F4-4983-A225-53581D22D4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0.56499999999999995</c:v>
                </c:pt>
                <c:pt idx="1">
                  <c:v>0.253</c:v>
                </c:pt>
                <c:pt idx="2">
                  <c:v>0.14799999999999999</c:v>
                </c:pt>
                <c:pt idx="3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F4-4983-A225-53581D22D477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F4-4983-A225-53581D22D4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0.38800000000000001</c:v>
                </c:pt>
                <c:pt idx="1">
                  <c:v>0.373</c:v>
                </c:pt>
                <c:pt idx="2">
                  <c:v>0.21099999999999999</c:v>
                </c:pt>
                <c:pt idx="3">
                  <c:v>2.9000000000000001E-2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9F4-4983-A225-53581D22D477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2,5%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9F4-4983-A225-53581D22D4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0.58286982297031875</c:v>
                </c:pt>
                <c:pt idx="1">
                  <c:v>0.30648890216819091</c:v>
                </c:pt>
                <c:pt idx="2">
                  <c:v>8.6417886246996339E-2</c:v>
                </c:pt>
                <c:pt idx="3">
                  <c:v>2.4223388614497271E-2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F4-4983-A225-53581D22D4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6125920"/>
        <c:axId val="596126312"/>
      </c:barChart>
      <c:catAx>
        <c:axId val="596125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96126312"/>
        <c:crosses val="autoZero"/>
        <c:auto val="1"/>
        <c:lblAlgn val="ctr"/>
        <c:lblOffset val="100"/>
        <c:noMultiLvlLbl val="0"/>
      </c:catAx>
      <c:valAx>
        <c:axId val="5961263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96125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996679846160587"/>
          <c:y val="8.3753032750073703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D63-4A36-8E08-FF0285F26C7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63-4A36-8E08-FF0285F26C7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D63-4A36-8E08-FF0285F26C7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D63-4A36-8E08-FF0285F26C7C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7,0%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63-4A36-8E08-FF0285F26C7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0.46500000000000002</c:v>
                </c:pt>
                <c:pt idx="1">
                  <c:v>0.27400000000000002</c:v>
                </c:pt>
                <c:pt idx="2">
                  <c:v>0.191</c:v>
                </c:pt>
                <c:pt idx="3">
                  <c:v>6.9000000000000006E-2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63-4A36-8E08-FF0285F26C7C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0.45400000000000001</c:v>
                </c:pt>
                <c:pt idx="1">
                  <c:v>0.34399999999999997</c:v>
                </c:pt>
                <c:pt idx="2">
                  <c:v>0.16700000000000001</c:v>
                </c:pt>
                <c:pt idx="3">
                  <c:v>3.5000000000000003E-2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D63-4A36-8E08-FF0285F26C7C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D63-4A36-8E08-FF0285F26C7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0.52455023082839491</c:v>
                </c:pt>
                <c:pt idx="1">
                  <c:v>0.32877404844810193</c:v>
                </c:pt>
                <c:pt idx="2">
                  <c:v>0.12405503843246901</c:v>
                </c:pt>
                <c:pt idx="3">
                  <c:v>2.2620682291032267E-2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D63-4A36-8E08-FF0285F26C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6128272"/>
        <c:axId val="596128664"/>
      </c:barChart>
      <c:catAx>
        <c:axId val="59612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96128664"/>
        <c:crosses val="autoZero"/>
        <c:auto val="1"/>
        <c:lblAlgn val="ctr"/>
        <c:lblOffset val="100"/>
        <c:noMultiLvlLbl val="0"/>
      </c:catAx>
      <c:valAx>
        <c:axId val="5961286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961282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046-4081-B998-336636BBF8E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046-4081-B998-336636BBF8E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046-4081-B998-336636BBF8E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046-4081-B998-336636BBF8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0.42099999999999999</c:v>
                </c:pt>
                <c:pt idx="1">
                  <c:v>0.25900000000000001</c:v>
                </c:pt>
                <c:pt idx="2">
                  <c:v>0.17199999999999999</c:v>
                </c:pt>
                <c:pt idx="3">
                  <c:v>0.14799999999999999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46-4081-B998-336636BBF8E5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0.42399999999999999</c:v>
                </c:pt>
                <c:pt idx="1">
                  <c:v>0.35</c:v>
                </c:pt>
                <c:pt idx="2">
                  <c:v>0.17499999999999999</c:v>
                </c:pt>
                <c:pt idx="3">
                  <c:v>5.1999999999999998E-2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46-4081-B998-336636BBF8E5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0.5239126697485218</c:v>
                </c:pt>
                <c:pt idx="1">
                  <c:v>0.29712420033712911</c:v>
                </c:pt>
                <c:pt idx="2">
                  <c:v>0.12854739992103537</c:v>
                </c:pt>
                <c:pt idx="3">
                  <c:v>5.0415729993312751E-2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46-4081-B998-336636BBF8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6130624"/>
        <c:axId val="611588056"/>
      </c:barChart>
      <c:catAx>
        <c:axId val="596130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88056"/>
        <c:crosses val="autoZero"/>
        <c:auto val="1"/>
        <c:lblAlgn val="ctr"/>
        <c:lblOffset val="100"/>
        <c:noMultiLvlLbl val="0"/>
      </c:catAx>
      <c:valAx>
        <c:axId val="6115880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96130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996679846160587"/>
          <c:y val="7.5377729475066324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Plan1!$C$6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D0-4637-B555-C844EF60D58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DD0-4637-B555-C844EF60D58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DD0-4637-B555-C844EF60D58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DD0-4637-B555-C844EF60D5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Plan1!$B$7:$B$10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Plan1!$C$7:$C$10</c:f>
              <c:numCache>
                <c:formatCode>0.0%</c:formatCode>
                <c:ptCount val="4"/>
                <c:pt idx="0">
                  <c:v>0.59077001665820117</c:v>
                </c:pt>
                <c:pt idx="1">
                  <c:v>0.31570167417599387</c:v>
                </c:pt>
                <c:pt idx="2">
                  <c:v>8.0595831478965152E-2</c:v>
                </c:pt>
                <c:pt idx="3">
                  <c:v>1.2932477686838832E-2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D0-4637-B555-C844EF60D58D}"/>
            </c:ext>
          </c:extLst>
        </c:ser>
        <c:ser>
          <c:idx val="1"/>
          <c:order val="1"/>
          <c:tx>
            <c:strRef>
              <c:f>Plan1!$D$6</c:f>
              <c:strCache>
                <c:ptCount val="1"/>
                <c:pt idx="0">
                  <c:v>Palestras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44576515835414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56E-4CD7-BFB1-07A319BD706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4267459095012497E-3"/>
                  <c:y val="9.5035481160151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56E-4CD7-BFB1-07A319BD70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Plan1!$B$7:$B$10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Plan1!$D$7:$D$10</c:f>
              <c:numCache>
                <c:formatCode>0.0%</c:formatCode>
                <c:ptCount val="4"/>
                <c:pt idx="0">
                  <c:v>0.56469917006967874</c:v>
                </c:pt>
                <c:pt idx="1">
                  <c:v>0.32964927387700471</c:v>
                </c:pt>
                <c:pt idx="2">
                  <c:v>9.2214186472822424E-2</c:v>
                </c:pt>
                <c:pt idx="3">
                  <c:v>1.3437369580491586E-2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DD0-4637-B555-C844EF60D58D}"/>
            </c:ext>
          </c:extLst>
        </c:ser>
        <c:ser>
          <c:idx val="2"/>
          <c:order val="2"/>
          <c:tx>
            <c:strRef>
              <c:f>Plan1!$E$6</c:f>
              <c:strCache>
                <c:ptCount val="1"/>
                <c:pt idx="0">
                  <c:v>Consultorias</c:v>
                </c:pt>
              </c:strCache>
            </c:strRef>
          </c:tx>
          <c:spPr>
            <a:solidFill>
              <a:srgbClr val="F8A968"/>
            </a:solidFill>
          </c:spPr>
          <c:invertIfNegative val="0"/>
          <c:dLbls>
            <c:dLbl>
              <c:idx val="0"/>
              <c:layout>
                <c:manualLayout>
                  <c:x val="1.8089153031670831E-3"/>
                  <c:y val="1.42553221740226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56E-4CD7-BFB1-07A319BD706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178306063341663E-3"/>
                  <c:y val="-1.900709623203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56E-4CD7-BFB1-07A319BD70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Plan1!$B$7:$B$10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Plan1!$E$7:$E$10</c:f>
              <c:numCache>
                <c:formatCode>0.0%</c:formatCode>
                <c:ptCount val="4"/>
                <c:pt idx="0">
                  <c:v>0.52455023082839491</c:v>
                </c:pt>
                <c:pt idx="1">
                  <c:v>0.32877404844810193</c:v>
                </c:pt>
                <c:pt idx="2">
                  <c:v>0.12405503843246901</c:v>
                </c:pt>
                <c:pt idx="3">
                  <c:v>2.2620682291032267E-2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DD0-4637-B555-C844EF60D58D}"/>
            </c:ext>
          </c:extLst>
        </c:ser>
        <c:ser>
          <c:idx val="3"/>
          <c:order val="3"/>
          <c:tx>
            <c:strRef>
              <c:f>Plan1!$F$6</c:f>
              <c:strCache>
                <c:ptCount val="1"/>
                <c:pt idx="0">
                  <c:v>Feiras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Plan1!$B$7:$B$10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Plan1!$F$7:$F$10</c:f>
              <c:numCache>
                <c:formatCode>0.0%</c:formatCode>
                <c:ptCount val="4"/>
                <c:pt idx="0">
                  <c:v>0.58286982297031875</c:v>
                </c:pt>
                <c:pt idx="1">
                  <c:v>0.30648890216819091</c:v>
                </c:pt>
                <c:pt idx="2">
                  <c:v>8.6417886246996339E-2</c:v>
                </c:pt>
                <c:pt idx="3">
                  <c:v>2.4223388614497271E-2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DD0-4637-B555-C844EF60D58D}"/>
            </c:ext>
          </c:extLst>
        </c:ser>
        <c:ser>
          <c:idx val="4"/>
          <c:order val="4"/>
          <c:tx>
            <c:strRef>
              <c:f>Plan1!$G$6</c:f>
              <c:strCache>
                <c:ptCount val="1"/>
                <c:pt idx="0">
                  <c:v>Orientações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4267459095012497E-3"/>
                  <c:y val="9.5035481160151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56E-4CD7-BFB1-07A319BD70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Plan1!$B$7:$B$10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Plan1!$G$7:$G$10</c:f>
              <c:numCache>
                <c:formatCode>0.0%</c:formatCode>
                <c:ptCount val="4"/>
                <c:pt idx="0">
                  <c:v>0.5239126697485218</c:v>
                </c:pt>
                <c:pt idx="1">
                  <c:v>0.29712420033712911</c:v>
                </c:pt>
                <c:pt idx="2">
                  <c:v>0.12854739992103537</c:v>
                </c:pt>
                <c:pt idx="3">
                  <c:v>5.0415729993312751E-2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DD0-4637-B555-C844EF60D5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62"/>
        <c:axId val="596123568"/>
        <c:axId val="596123176"/>
      </c:barChart>
      <c:catAx>
        <c:axId val="596123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96123176"/>
        <c:crosses val="autoZero"/>
        <c:auto val="1"/>
        <c:lblAlgn val="ctr"/>
        <c:lblOffset val="100"/>
        <c:noMultiLvlLbl val="0"/>
      </c:catAx>
      <c:valAx>
        <c:axId val="5961231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9612356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EB-4512-98A5-E5A2DC5862A0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EB-4512-98A5-E5A2DC5862A0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EB-4512-98A5-E5A2DC5862A0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EB-4512-98A5-E5A2DC5862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Plan1!$B$10:$B$13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Plan1!$C$10:$C$13</c:f>
              <c:numCache>
                <c:formatCode>0.0%</c:formatCode>
                <c:ptCount val="4"/>
                <c:pt idx="0">
                  <c:v>0.59263791610689798</c:v>
                </c:pt>
                <c:pt idx="1">
                  <c:v>0.30583179304717101</c:v>
                </c:pt>
                <c:pt idx="2">
                  <c:v>7.9860405331810005E-2</c:v>
                </c:pt>
                <c:pt idx="3">
                  <c:v>2.166988551411975E-2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1EB-4512-98A5-E5A2DC5862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11584136"/>
        <c:axId val="611579432"/>
      </c:barChart>
      <c:catAx>
        <c:axId val="611584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79432"/>
        <c:crosses val="autoZero"/>
        <c:auto val="1"/>
        <c:lblAlgn val="ctr"/>
        <c:lblOffset val="100"/>
        <c:noMultiLvlLbl val="0"/>
      </c:catAx>
      <c:valAx>
        <c:axId val="6115794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1584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0C8-4A22-8707-D24AB3244E29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0C8-4A22-8707-D24AB3244E29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0C8-4A22-8707-D24AB3244E29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0C8-4A22-8707-D24AB3244E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Plan1!$B$22:$B$25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Plan1!$C$22:$C$25</c:f>
              <c:numCache>
                <c:formatCode>0.0%</c:formatCode>
                <c:ptCount val="4"/>
                <c:pt idx="0">
                  <c:v>0.57837109665967512</c:v>
                </c:pt>
                <c:pt idx="1">
                  <c:v>0.30248926267743537</c:v>
                </c:pt>
                <c:pt idx="2">
                  <c:v>9.5462061460275721E-2</c:v>
                </c:pt>
                <c:pt idx="3">
                  <c:v>2.3677579202611758E-2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0C8-4A22-8707-D24AB3244E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11583352"/>
        <c:axId val="611582960"/>
      </c:barChart>
      <c:catAx>
        <c:axId val="611583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82960"/>
        <c:crosses val="autoZero"/>
        <c:auto val="1"/>
        <c:lblAlgn val="ctr"/>
        <c:lblOffset val="100"/>
        <c:noMultiLvlLbl val="0"/>
      </c:catAx>
      <c:valAx>
        <c:axId val="6115829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1583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5F1-43AF-BF49-3744D3D1544A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5F1-43AF-BF49-3744D3D1544A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5F1-43AF-BF49-3744D3D1544A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5F1-43AF-BF49-3744D3D154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Plan1!$B$46:$B$49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Plan1!$C$46:$C$49</c:f>
              <c:numCache>
                <c:formatCode>0.0%</c:formatCode>
                <c:ptCount val="4"/>
                <c:pt idx="0">
                  <c:v>0.5572417838878776</c:v>
                </c:pt>
                <c:pt idx="1">
                  <c:v>0.31604271157661601</c:v>
                </c:pt>
                <c:pt idx="2">
                  <c:v>9.4246398647454696E-2</c:v>
                </c:pt>
                <c:pt idx="3">
                  <c:v>3.2469105888054323E-2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5F1-43AF-BF49-3744D3D154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11581784"/>
        <c:axId val="611581392"/>
      </c:barChart>
      <c:catAx>
        <c:axId val="611581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81392"/>
        <c:crosses val="autoZero"/>
        <c:auto val="1"/>
        <c:lblAlgn val="ctr"/>
        <c:lblOffset val="100"/>
        <c:noMultiLvlLbl val="0"/>
      </c:catAx>
      <c:valAx>
        <c:axId val="6115813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1581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EE0-46FB-B84C-71C1246F2AC3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E0-46FB-B84C-71C1246F2AC3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EE0-46FB-B84C-71C1246F2AC3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EE0-46FB-B84C-71C1246F2A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Plan1!$B$34:$B$37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Plan1!$C$34:$C$37</c:f>
              <c:numCache>
                <c:formatCode>0.0%</c:formatCode>
                <c:ptCount val="4"/>
                <c:pt idx="0">
                  <c:v>0.51451123943252974</c:v>
                </c:pt>
                <c:pt idx="1">
                  <c:v>0.33325463867472593</c:v>
                </c:pt>
                <c:pt idx="2">
                  <c:v>0.11413283769602046</c:v>
                </c:pt>
                <c:pt idx="3">
                  <c:v>3.8101284196722103E-2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E0-46FB-B84C-71C1246F2A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11580216"/>
        <c:axId val="611579824"/>
      </c:barChart>
      <c:catAx>
        <c:axId val="611580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79824"/>
        <c:crosses val="autoZero"/>
        <c:auto val="1"/>
        <c:lblAlgn val="ctr"/>
        <c:lblOffset val="100"/>
        <c:noMultiLvlLbl val="0"/>
      </c:catAx>
      <c:valAx>
        <c:axId val="6115798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1580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3D6-41F7-B7F7-3219DB9D20EE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D6-41F7-B7F7-3219DB9D20EE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D6-41F7-B7F7-3219DB9D20E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3D6-41F7-B7F7-3219DB9D2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Plan1!$B$58:$B$61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Plan1!$C$58:$C$61</c:f>
              <c:numCache>
                <c:formatCode>0.0%</c:formatCode>
                <c:ptCount val="4"/>
                <c:pt idx="0">
                  <c:v>0.52784087018472137</c:v>
                </c:pt>
                <c:pt idx="1">
                  <c:v>0.284143473833122</c:v>
                </c:pt>
                <c:pt idx="2">
                  <c:v>0.12627862286799058</c:v>
                </c:pt>
                <c:pt idx="3">
                  <c:v>6.1737033114165139E-2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D6-41F7-B7F7-3219DB9D20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07694208"/>
        <c:axId val="607694600"/>
      </c:barChart>
      <c:catAx>
        <c:axId val="60769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7694600"/>
        <c:crosses val="autoZero"/>
        <c:auto val="1"/>
        <c:lblAlgn val="ctr"/>
        <c:lblOffset val="100"/>
        <c:noMultiLvlLbl val="0"/>
      </c:catAx>
      <c:valAx>
        <c:axId val="6076946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769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62E-4F90-BD1D-0AD1DF91166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62E-4F90-BD1D-0AD1DF91166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62E-4F90-BD1D-0AD1DF91166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62E-4F90-BD1D-0AD1DF911662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5,3%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2E-4F90-BD1D-0AD1DF91166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0.30399999999999999</c:v>
                </c:pt>
                <c:pt idx="2">
                  <c:v>9.2999999999999999E-2</c:v>
                </c:pt>
                <c:pt idx="3">
                  <c:v>5.1999999999999998E-2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2E-4F90-BD1D-0AD1DF911662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0.46600000000000003</c:v>
                </c:pt>
                <c:pt idx="1">
                  <c:v>0.38800000000000001</c:v>
                </c:pt>
                <c:pt idx="2">
                  <c:v>0.123</c:v>
                </c:pt>
                <c:pt idx="3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2E-4F90-BD1D-0AD1DF911662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2,1%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62E-4F90-BD1D-0AD1DF91166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0.59263791610689798</c:v>
                </c:pt>
                <c:pt idx="1">
                  <c:v>0.30583179304717101</c:v>
                </c:pt>
                <c:pt idx="2">
                  <c:v>7.9860405331810005E-2</c:v>
                </c:pt>
                <c:pt idx="3">
                  <c:v>2.166988551411975E-2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62E-4F90-BD1D-0AD1DF9116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0773552"/>
        <c:axId val="616348528"/>
      </c:barChart>
      <c:catAx>
        <c:axId val="59077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6348528"/>
        <c:crosses val="autoZero"/>
        <c:auto val="1"/>
        <c:lblAlgn val="ctr"/>
        <c:lblOffset val="100"/>
        <c:noMultiLvlLbl val="0"/>
      </c:catAx>
      <c:valAx>
        <c:axId val="6163485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90773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996679846160587"/>
          <c:y val="7.1190077837562635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C45B58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8E0-4D40-AD8D-C4B25508583A}"/>
              </c:ext>
            </c:extLst>
          </c:dPt>
          <c:dPt>
            <c:idx val="1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E0-4D40-AD8D-C4B25508583A}"/>
              </c:ext>
            </c:extLst>
          </c:dPt>
          <c:dPt>
            <c:idx val="2"/>
            <c:invertIfNegative val="0"/>
            <c:bubble3D val="0"/>
            <c:spPr>
              <a:solidFill>
                <a:srgbClr val="4DA2C6"/>
              </a:solidFill>
              <a:ln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E0-4D40-AD8D-C4B25508583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9F"/>
              </a:solidFill>
              <a:ln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8E0-4D40-AD8D-C4B25508583A}"/>
              </c:ext>
            </c:extLst>
          </c:dPt>
          <c:dPt>
            <c:idx val="4"/>
            <c:invertIfNegative val="0"/>
            <c:bubble3D val="0"/>
            <c:spPr>
              <a:solidFill>
                <a:srgbClr val="5DAD98"/>
              </a:solidFill>
              <a:ln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8E0-4D40-AD8D-C4B2550858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Plan1!$H$21:$H$25</c:f>
              <c:numCache>
                <c:formatCode>###0.0%</c:formatCode>
                <c:ptCount val="5"/>
                <c:pt idx="0">
                  <c:v>0.56905177865211742</c:v>
                </c:pt>
                <c:pt idx="1">
                  <c:v>0.39233750812737023</c:v>
                </c:pt>
                <c:pt idx="2">
                  <c:v>0.24845354649537468</c:v>
                </c:pt>
                <c:pt idx="3">
                  <c:v>0.11376571092092125</c:v>
                </c:pt>
                <c:pt idx="4">
                  <c:v>0.34975021498528003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E0-4D40-AD8D-C4B2550858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01098976"/>
        <c:axId val="591262088"/>
      </c:barChart>
      <c:catAx>
        <c:axId val="501098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91262088"/>
        <c:crosses val="autoZero"/>
        <c:auto val="1"/>
        <c:lblAlgn val="ctr"/>
        <c:lblOffset val="100"/>
        <c:noMultiLvlLbl val="0"/>
      </c:catAx>
      <c:valAx>
        <c:axId val="59126208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50109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23-430F-BFD5-B8C171A2CF6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423-430F-BFD5-B8C171A2CF6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423-430F-BFD5-B8C171A2CF6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423-430F-BFD5-B8C171A2C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0.48899999999999999</c:v>
                </c:pt>
                <c:pt idx="1">
                  <c:v>0.32700000000000001</c:v>
                </c:pt>
                <c:pt idx="2">
                  <c:v>0.114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23-430F-BFD5-B8C171A2CF67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0.434</c:v>
                </c:pt>
                <c:pt idx="1">
                  <c:v>0.35799999999999998</c:v>
                </c:pt>
                <c:pt idx="2">
                  <c:v>0.16800000000000001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23-430F-BFD5-B8C171A2CF67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2,5%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23-430F-BFD5-B8C171A2CF6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0.57837109665967512</c:v>
                </c:pt>
                <c:pt idx="1">
                  <c:v>0.30248926267743537</c:v>
                </c:pt>
                <c:pt idx="2">
                  <c:v>9.5462061460275721E-2</c:v>
                </c:pt>
                <c:pt idx="3">
                  <c:v>2.3677579202611758E-2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423-430F-BFD5-B8C171A2CF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1589624"/>
        <c:axId val="616349312"/>
      </c:barChart>
      <c:catAx>
        <c:axId val="611589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6349312"/>
        <c:crosses val="autoZero"/>
        <c:auto val="1"/>
        <c:lblAlgn val="ctr"/>
        <c:lblOffset val="100"/>
        <c:noMultiLvlLbl val="0"/>
      </c:catAx>
      <c:valAx>
        <c:axId val="6163493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1589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825447546625408"/>
          <c:y val="7.5377729475066324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9CA-4CC8-843C-897E4ABD905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9CA-4CC8-843C-897E4ABD905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9CA-4CC8-843C-897E4ABD905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9CA-4CC8-843C-897E4ABD905E}"/>
              </c:ext>
            </c:extLst>
          </c:dPt>
          <c:dLbls>
            <c:dLbl>
              <c:idx val="3"/>
              <c:layout>
                <c:manualLayout>
                  <c:x val="-3.42464599070356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CA-4CC8-843C-897E4ABD90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0.49</c:v>
                </c:pt>
                <c:pt idx="1">
                  <c:v>0.26200000000000001</c:v>
                </c:pt>
                <c:pt idx="2">
                  <c:v>0.17199999999999999</c:v>
                </c:pt>
                <c:pt idx="3">
                  <c:v>7.6999999999999999E-2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CA-4CC8-843C-897E4ABD905E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CA-4CC8-843C-897E4ABD90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0.376</c:v>
                </c:pt>
                <c:pt idx="1">
                  <c:v>0.373</c:v>
                </c:pt>
                <c:pt idx="2">
                  <c:v>0.20499999999999999</c:v>
                </c:pt>
                <c:pt idx="3">
                  <c:v>4.7E-2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CA-4CC8-843C-897E4ABD905E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3,3%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CA-4CC8-843C-897E4ABD90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0.5572417838878776</c:v>
                </c:pt>
                <c:pt idx="1">
                  <c:v>0.31604271157661601</c:v>
                </c:pt>
                <c:pt idx="2">
                  <c:v>9.4246398647454696E-2</c:v>
                </c:pt>
                <c:pt idx="3">
                  <c:v>3.2469105888054323E-2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9CA-4CC8-843C-897E4ABD90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6350488"/>
        <c:axId val="616350880"/>
      </c:barChart>
      <c:catAx>
        <c:axId val="616350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6350880"/>
        <c:crosses val="autoZero"/>
        <c:auto val="1"/>
        <c:lblAlgn val="ctr"/>
        <c:lblOffset val="100"/>
        <c:noMultiLvlLbl val="0"/>
      </c:catAx>
      <c:valAx>
        <c:axId val="6163508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6350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996679846160587"/>
          <c:y val="6.281477456255527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C71-48D6-816C-662A709E3FE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C71-48D6-816C-662A709E3FE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C71-48D6-816C-662A709E3FE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C71-48D6-816C-662A709E3F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0.44900000000000001</c:v>
                </c:pt>
                <c:pt idx="1">
                  <c:v>0.25900000000000001</c:v>
                </c:pt>
                <c:pt idx="2">
                  <c:v>0.182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71-48D6-816C-662A709E3FEE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0.40200000000000002</c:v>
                </c:pt>
                <c:pt idx="1">
                  <c:v>0.36199999999999999</c:v>
                </c:pt>
                <c:pt idx="2">
                  <c:v>0.17899999999999999</c:v>
                </c:pt>
                <c:pt idx="3">
                  <c:v>5.7000000000000002E-2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C71-48D6-816C-662A709E3FEE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0.51451123943252974</c:v>
                </c:pt>
                <c:pt idx="1">
                  <c:v>0.33325463867472593</c:v>
                </c:pt>
                <c:pt idx="2">
                  <c:v>0.11413283769602046</c:v>
                </c:pt>
                <c:pt idx="3">
                  <c:v>3.8101284196722103E-2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C71-48D6-816C-662A709E3F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6351664"/>
        <c:axId val="616352056"/>
      </c:barChart>
      <c:catAx>
        <c:axId val="61635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6352056"/>
        <c:crosses val="autoZero"/>
        <c:auto val="1"/>
        <c:lblAlgn val="ctr"/>
        <c:lblOffset val="100"/>
        <c:noMultiLvlLbl val="0"/>
      </c:catAx>
      <c:valAx>
        <c:axId val="6163520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6351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654215247090224"/>
          <c:y val="7.1190077837562635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Plan1!$E$1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14C-4135-A5BA-D62DE31C177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14C-4135-A5BA-D62DE31C177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14C-4135-A5BA-D62DE31C177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14C-4135-A5BA-D62DE31C17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Plan1!$E$2:$E$5</c:f>
              <c:numCache>
                <c:formatCode>0.0%</c:formatCode>
                <c:ptCount val="4"/>
                <c:pt idx="0">
                  <c:v>0.376</c:v>
                </c:pt>
                <c:pt idx="1">
                  <c:v>0.27300000000000002</c:v>
                </c:pt>
                <c:pt idx="2">
                  <c:v>0.16800000000000001</c:v>
                </c:pt>
                <c:pt idx="3">
                  <c:v>0.183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4C-4135-A5BA-D62DE31C1773}"/>
            </c:ext>
          </c:extLst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14C-4135-A5BA-D62DE31C177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0.39700000000000002</c:v>
                </c:pt>
                <c:pt idx="1">
                  <c:v>0.34799999999999998</c:v>
                </c:pt>
                <c:pt idx="2">
                  <c:v>0.19700000000000001</c:v>
                </c:pt>
                <c:pt idx="3">
                  <c:v>5.7000000000000002E-2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4C-4135-A5BA-D62DE31C1773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Plan1!$G$2:$G$5</c:f>
              <c:numCache>
                <c:formatCode>0.0%</c:formatCode>
                <c:ptCount val="4"/>
                <c:pt idx="0">
                  <c:v>0.52784087018472137</c:v>
                </c:pt>
                <c:pt idx="1">
                  <c:v>0.284143473833122</c:v>
                </c:pt>
                <c:pt idx="2">
                  <c:v>0.12627862286799058</c:v>
                </c:pt>
                <c:pt idx="3">
                  <c:v>6.1737033114165139E-2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14C-4135-A5BA-D62DE31C17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6353232"/>
        <c:axId val="616353624"/>
      </c:barChart>
      <c:catAx>
        <c:axId val="616353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6353624"/>
        <c:crosses val="autoZero"/>
        <c:auto val="1"/>
        <c:lblAlgn val="ctr"/>
        <c:lblOffset val="100"/>
        <c:noMultiLvlLbl val="0"/>
      </c:catAx>
      <c:valAx>
        <c:axId val="6163536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6353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825447546625408"/>
          <c:y val="7.1190077837562635E-2"/>
          <c:w val="0.34691569505819536"/>
          <c:h val="0.116229095539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Plan1!$C$10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D0-4637-B555-C844EF60D58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DD0-4637-B555-C844EF60D58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DD0-4637-B555-C844EF60D58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DD0-4637-B555-C844EF60D5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Plan1!$B$11:$B$14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Plan1!$C$11:$C$14</c:f>
              <c:numCache>
                <c:formatCode>0.0%</c:formatCode>
                <c:ptCount val="4"/>
                <c:pt idx="0">
                  <c:v>0.59263791610689798</c:v>
                </c:pt>
                <c:pt idx="1">
                  <c:v>0.30583179304717101</c:v>
                </c:pt>
                <c:pt idx="2">
                  <c:v>7.9860405331810005E-2</c:v>
                </c:pt>
                <c:pt idx="3">
                  <c:v>2.166988551411975E-2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D0-4637-B555-C844EF60D58D}"/>
            </c:ext>
          </c:extLst>
        </c:ser>
        <c:ser>
          <c:idx val="1"/>
          <c:order val="1"/>
          <c:tx>
            <c:strRef>
              <c:f>Plan1!$D$10</c:f>
              <c:strCache>
                <c:ptCount val="1"/>
                <c:pt idx="0">
                  <c:v>Palestras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445765158354147E-3"/>
                  <c:y val="9.5035481160151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1B-4E22-A3D9-990206F245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Plan1!$B$11:$B$14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Plan1!$D$11:$D$14</c:f>
              <c:numCache>
                <c:formatCode>0.0%</c:formatCode>
                <c:ptCount val="4"/>
                <c:pt idx="0">
                  <c:v>0.57837109665967512</c:v>
                </c:pt>
                <c:pt idx="1">
                  <c:v>0.30248926267743537</c:v>
                </c:pt>
                <c:pt idx="2">
                  <c:v>9.5462061460275721E-2</c:v>
                </c:pt>
                <c:pt idx="3">
                  <c:v>2.3677579202611758E-2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DD0-4637-B555-C844EF60D58D}"/>
            </c:ext>
          </c:extLst>
        </c:ser>
        <c:ser>
          <c:idx val="2"/>
          <c:order val="2"/>
          <c:tx>
            <c:strRef>
              <c:f>Plan1!$E$10</c:f>
              <c:strCache>
                <c:ptCount val="1"/>
                <c:pt idx="0">
                  <c:v>Consultorias</c:v>
                </c:pt>
              </c:strCache>
            </c:strRef>
          </c:tx>
          <c:spPr>
            <a:solidFill>
              <a:srgbClr val="F8A968"/>
            </a:solidFill>
          </c:spPr>
          <c:invertIfNegative val="0"/>
          <c:dLbls>
            <c:dLbl>
              <c:idx val="0"/>
              <c:layout>
                <c:manualLayout>
                  <c:x val="-1.8089153031670831E-3"/>
                  <c:y val="1.42553221740226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21B-4E22-A3D9-990206F245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Plan1!$B$11:$B$14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Plan1!$E$11:$E$14</c:f>
              <c:numCache>
                <c:formatCode>0.0%</c:formatCode>
                <c:ptCount val="4"/>
                <c:pt idx="0">
                  <c:v>0.51451123943252974</c:v>
                </c:pt>
                <c:pt idx="1">
                  <c:v>0.33325463867472593</c:v>
                </c:pt>
                <c:pt idx="2">
                  <c:v>0.11413283769602046</c:v>
                </c:pt>
                <c:pt idx="3">
                  <c:v>3.8101284196722103E-2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DD0-4637-B555-C844EF60D58D}"/>
            </c:ext>
          </c:extLst>
        </c:ser>
        <c:ser>
          <c:idx val="3"/>
          <c:order val="3"/>
          <c:tx>
            <c:strRef>
              <c:f>Plan1!$F$10</c:f>
              <c:strCache>
                <c:ptCount val="1"/>
                <c:pt idx="0">
                  <c:v>Feiras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Plan1!$B$11:$B$14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Plan1!$F$11:$F$14</c:f>
              <c:numCache>
                <c:formatCode>0.0%</c:formatCode>
                <c:ptCount val="4"/>
                <c:pt idx="0">
                  <c:v>0.5572417838878776</c:v>
                </c:pt>
                <c:pt idx="1">
                  <c:v>0.31604271157661601</c:v>
                </c:pt>
                <c:pt idx="2">
                  <c:v>9.4246398647454696E-2</c:v>
                </c:pt>
                <c:pt idx="3">
                  <c:v>3.2469105888054323E-2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DD0-4637-B555-C844EF60D58D}"/>
            </c:ext>
          </c:extLst>
        </c:ser>
        <c:ser>
          <c:idx val="4"/>
          <c:order val="4"/>
          <c:tx>
            <c:strRef>
              <c:f>Plan1!$G$10</c:f>
              <c:strCache>
                <c:ptCount val="1"/>
                <c:pt idx="0">
                  <c:v>Orientações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35661212668332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21B-4E22-A3D9-990206F245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Plan1!$B$11:$B$14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Plan1!$G$11:$G$14</c:f>
              <c:numCache>
                <c:formatCode>0.0%</c:formatCode>
                <c:ptCount val="4"/>
                <c:pt idx="0">
                  <c:v>0.52784087018472137</c:v>
                </c:pt>
                <c:pt idx="1">
                  <c:v>0.284143473833122</c:v>
                </c:pt>
                <c:pt idx="2">
                  <c:v>0.12627862286799058</c:v>
                </c:pt>
                <c:pt idx="3">
                  <c:v>6.1737033114165139E-2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DD0-4637-B555-C844EF60D5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62"/>
        <c:axId val="616357936"/>
        <c:axId val="616358328"/>
      </c:barChart>
      <c:catAx>
        <c:axId val="616357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6358328"/>
        <c:crosses val="autoZero"/>
        <c:auto val="1"/>
        <c:lblAlgn val="ctr"/>
        <c:lblOffset val="100"/>
        <c:noMultiLvlLbl val="0"/>
      </c:catAx>
      <c:valAx>
        <c:axId val="616358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63579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724674269908708E-2"/>
          <c:y val="0.22556473610211888"/>
          <c:w val="0.9665506514601826"/>
          <c:h val="0.67029190243229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>
                  <a:lumMod val="75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Plan1!$B$2:$B$4</c:f>
              <c:numCache>
                <c:formatCode>0.0</c:formatCode>
                <c:ptCount val="3"/>
                <c:pt idx="0">
                  <c:v>8.9836499685236859</c:v>
                </c:pt>
                <c:pt idx="1">
                  <c:v>8.1192229330689276</c:v>
                </c:pt>
                <c:pt idx="2">
                  <c:v>8.0270221205478762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8-4B06-9C85-50FAD1023CD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Plan1!$C$2:$C$4</c:f>
              <c:numCache>
                <c:formatCode>0.0</c:formatCode>
                <c:ptCount val="3"/>
                <c:pt idx="0">
                  <c:v>8.8017053211040768</c:v>
                </c:pt>
                <c:pt idx="1">
                  <c:v>7.9</c:v>
                </c:pt>
                <c:pt idx="2">
                  <c:v>7.8320892321348614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58-4B06-9C85-50FAD1023CD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Plan1!$D$2:$D$4</c:f>
              <c:numCache>
                <c:formatCode>0.0</c:formatCode>
                <c:ptCount val="3"/>
                <c:pt idx="0">
                  <c:v>9.0957144228451732</c:v>
                </c:pt>
                <c:pt idx="1">
                  <c:v>8.4358851111265931</c:v>
                </c:pt>
                <c:pt idx="2">
                  <c:v>8.4551020871078766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58-4B06-9C85-50FAD1023C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3"/>
        <c:axId val="616360680"/>
        <c:axId val="616361072"/>
      </c:barChart>
      <c:catAx>
        <c:axId val="616360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616361072"/>
        <c:crosses val="autoZero"/>
        <c:auto val="1"/>
        <c:lblAlgn val="ctr"/>
        <c:lblOffset val="100"/>
        <c:noMultiLvlLbl val="0"/>
      </c:catAx>
      <c:valAx>
        <c:axId val="616361072"/>
        <c:scaling>
          <c:orientation val="minMax"/>
          <c:min val="1.0000000000000002E-2"/>
        </c:scaling>
        <c:delete val="1"/>
        <c:axPos val="l"/>
        <c:numFmt formatCode="0.0" sourceLinked="1"/>
        <c:majorTickMark val="none"/>
        <c:minorTickMark val="none"/>
        <c:tickLblPos val="nextTo"/>
        <c:crossAx val="616360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364389110022253"/>
          <c:y val="1.8245099203536772E-2"/>
          <c:w val="0.42206912354565967"/>
          <c:h val="8.4399386658187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Plan1!$C$1</c:f>
              <c:strCache>
                <c:ptCount val="1"/>
                <c:pt idx="0">
                  <c:v>Satisfação - Cursos</c:v>
                </c:pt>
              </c:strCache>
            </c:strRef>
          </c:tx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D3E-4164-82D8-D452D3A92757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3E-4164-82D8-D452D3A92757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D3E-4164-82D8-D452D3A92757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D3E-4164-82D8-D452D3A927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Plan1!$B$2:$B$5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Plan1!$C$2:$C$5</c:f>
              <c:numCache>
                <c:formatCode>###0.0%</c:formatCode>
                <c:ptCount val="4"/>
                <c:pt idx="0">
                  <c:v>0.7411653819374453</c:v>
                </c:pt>
                <c:pt idx="1">
                  <c:v>0.19899735369114804</c:v>
                </c:pt>
                <c:pt idx="2">
                  <c:v>5.9837264371410945E-2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3E-4164-82D8-D452D3A927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16357152"/>
        <c:axId val="616358720"/>
      </c:barChart>
      <c:catAx>
        <c:axId val="616357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6358720"/>
        <c:crosses val="autoZero"/>
        <c:auto val="1"/>
        <c:lblAlgn val="ctr"/>
        <c:lblOffset val="100"/>
        <c:noMultiLvlLbl val="0"/>
      </c:catAx>
      <c:valAx>
        <c:axId val="61635872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61635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03886955964911E-4"/>
          <c:y val="0.1815554733581331"/>
          <c:w val="0.99932896113044034"/>
          <c:h val="0.65478583844884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Plan1!$F$40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AA-41E9-BE5B-44E81F118F4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FAA-41E9-BE5B-44E81F118F4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FAA-41E9-BE5B-44E81F118F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Plan1!$E$41:$E$44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Plan1!$F$41:$F$44</c:f>
              <c:numCache>
                <c:formatCode>0.0%</c:formatCode>
                <c:ptCount val="4"/>
                <c:pt idx="0">
                  <c:v>0.70299999999999996</c:v>
                </c:pt>
                <c:pt idx="1">
                  <c:v>0.21199999999999999</c:v>
                </c:pt>
                <c:pt idx="2">
                  <c:v>5.7000000000000002E-2</c:v>
                </c:pt>
                <c:pt idx="3">
                  <c:v>2.8000000000000001E-2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AA-41E9-BE5B-44E81F118F4B}"/>
            </c:ext>
          </c:extLst>
        </c:ser>
        <c:ser>
          <c:idx val="1"/>
          <c:order val="1"/>
          <c:tx>
            <c:strRef>
              <c:f>Plan1!$G$40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1"/>
              <c:layout>
                <c:manualLayout>
                  <c:x val="-3.4246459907035379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FAA-41E9-BE5B-44E81F118F4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616149767589224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FAA-41E9-BE5B-44E81F118F4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Plan1!$E$41:$E$44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Plan1!$G$41:$G$44</c:f>
              <c:numCache>
                <c:formatCode>###0.0%</c:formatCode>
                <c:ptCount val="4"/>
                <c:pt idx="0">
                  <c:v>0.65941206504066097</c:v>
                </c:pt>
                <c:pt idx="1">
                  <c:v>0.24059748646919168</c:v>
                </c:pt>
                <c:pt idx="2">
                  <c:v>8.8602895972242898E-2</c:v>
                </c:pt>
                <c:pt idx="3">
                  <c:v>1.1387552517913071E-2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FAA-41E9-BE5B-44E81F118F4B}"/>
            </c:ext>
          </c:extLst>
        </c:ser>
        <c:ser>
          <c:idx val="2"/>
          <c:order val="2"/>
          <c:tx>
            <c:strRef>
              <c:f>Plan1!$H$40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4987E">
                <a:alpha val="80000"/>
              </a:srgb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2.7447951736623852E-3"/>
                  <c:y val="-4.0566344499618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FAA-41E9-BE5B-44E81F118F4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23229953517846E-3"/>
                  <c:y val="8.1132688999237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FAA-41E9-BE5B-44E81F118F4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Plan1!$E$41:$E$44</c:f>
              <c:strCache>
                <c:ptCount val="4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  <c:pt idx="3">
                  <c:v>Não Sabe / Não respondeu</c:v>
                </c:pt>
              </c:strCache>
            </c:strRef>
          </c:cat>
          <c:val>
            <c:numRef>
              <c:f>Plan1!$H$41:$H$44</c:f>
              <c:numCache>
                <c:formatCode>###0.0%</c:formatCode>
                <c:ptCount val="4"/>
                <c:pt idx="0">
                  <c:v>0.7411653819374453</c:v>
                </c:pt>
                <c:pt idx="1">
                  <c:v>0.19899735369114804</c:v>
                </c:pt>
                <c:pt idx="2">
                  <c:v>5.9837264371410945E-2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FAA-41E9-BE5B-44E81F118F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6359896"/>
        <c:axId val="616361464"/>
      </c:barChart>
      <c:catAx>
        <c:axId val="616359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6361464"/>
        <c:crosses val="autoZero"/>
        <c:auto val="1"/>
        <c:lblAlgn val="ctr"/>
        <c:lblOffset val="100"/>
        <c:noMultiLvlLbl val="0"/>
      </c:catAx>
      <c:valAx>
        <c:axId val="6163614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6359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418913611170035"/>
          <c:y val="0.16354243467897506"/>
          <c:w val="0.3609325394821451"/>
          <c:h val="9.82590559530619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970147323188324"/>
          <c:w val="1"/>
          <c:h val="0.60685167101186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Plan1!$L$1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5DAD98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801-43B8-889D-748CF7AB690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801-43B8-889D-748CF7AB690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801-43B8-889D-748CF7AB6900}"/>
              </c:ext>
            </c:extLst>
          </c:dPt>
          <c:dLbls>
            <c:dLbl>
              <c:idx val="1"/>
              <c:layout>
                <c:manualLayout>
                  <c:x val="-7.3213468857036869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01-43B8-889D-748CF7AB69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516836071296077E-3"/>
                  <c:y val="1.4866054797799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01-43B8-889D-748CF7AB69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639070839002583E-3"/>
                  <c:y val="3.71651369944989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01-43B8-889D-748CF7AB69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Plan1!$K$2:$K$5</c:f>
              <c:strCache>
                <c:ptCount val="4"/>
                <c:pt idx="0">
                  <c:v>Notas altas </c:v>
                </c:pt>
                <c:pt idx="1">
                  <c:v>Notas médias</c:v>
                </c:pt>
                <c:pt idx="2">
                  <c:v>Notas baixas</c:v>
                </c:pt>
                <c:pt idx="3">
                  <c:v>NS/NR</c:v>
                </c:pt>
              </c:strCache>
            </c:strRef>
          </c:cat>
          <c:val>
            <c:numRef>
              <c:f>Plan1!$L$2:$L$5</c:f>
              <c:numCache>
                <c:formatCode>0.0%</c:formatCode>
                <c:ptCount val="4"/>
                <c:pt idx="0">
                  <c:v>0.76900000000000002</c:v>
                </c:pt>
                <c:pt idx="1">
                  <c:v>0.17199999999999999</c:v>
                </c:pt>
                <c:pt idx="2">
                  <c:v>4.8000000000000001E-2</c:v>
                </c:pt>
                <c:pt idx="3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01-43B8-889D-748CF7AB6900}"/>
            </c:ext>
          </c:extLst>
        </c:ser>
        <c:ser>
          <c:idx val="1"/>
          <c:order val="1"/>
          <c:tx>
            <c:strRef>
              <c:f>Plan1!$M$1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2"/>
              <c:layout>
                <c:manualLayout>
                  <c:x val="6.8245195140086163E-3"/>
                  <c:y val="3.71651369944992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801-43B8-889D-748CF7AB69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939305620006408E-3"/>
                  <c:y val="7.43302739889971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801-43B8-889D-748CF7AB690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7165136994498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801-43B8-889D-748CF7AB69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Plan1!$K$2:$K$5</c:f>
              <c:strCache>
                <c:ptCount val="4"/>
                <c:pt idx="0">
                  <c:v>Notas altas </c:v>
                </c:pt>
                <c:pt idx="1">
                  <c:v>Notas médias</c:v>
                </c:pt>
                <c:pt idx="2">
                  <c:v>Notas baixas</c:v>
                </c:pt>
                <c:pt idx="3">
                  <c:v>NS/NR</c:v>
                </c:pt>
              </c:strCache>
            </c:strRef>
          </c:cat>
          <c:val>
            <c:numRef>
              <c:f>Plan1!$M$2:$M$5</c:f>
              <c:numCache>
                <c:formatCode>0.0%</c:formatCode>
                <c:ptCount val="4"/>
                <c:pt idx="0">
                  <c:v>0.75900000000000001</c:v>
                </c:pt>
                <c:pt idx="1">
                  <c:v>0.16300000000000001</c:v>
                </c:pt>
                <c:pt idx="2">
                  <c:v>6.7000000000000004E-2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801-43B8-889D-748CF7AB6900}"/>
            </c:ext>
          </c:extLst>
        </c:ser>
        <c:ser>
          <c:idx val="2"/>
          <c:order val="2"/>
          <c:tx>
            <c:strRef>
              <c:f>Plan1!$N$1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CA6A68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5.49101016427778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801-43B8-889D-748CF7AB69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516836071296077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801-43B8-889D-748CF7AB69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60673442851709E-3"/>
                  <c:y val="3.7165136994498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801-43B8-889D-748CF7AB690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303367214259217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801-43B8-889D-748CF7AB69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Plan1!$K$2:$K$5</c:f>
              <c:strCache>
                <c:ptCount val="4"/>
                <c:pt idx="0">
                  <c:v>Notas altas </c:v>
                </c:pt>
                <c:pt idx="1">
                  <c:v>Notas médias</c:v>
                </c:pt>
                <c:pt idx="2">
                  <c:v>Notas baixas</c:v>
                </c:pt>
                <c:pt idx="3">
                  <c:v>NS/NR</c:v>
                </c:pt>
              </c:strCache>
            </c:strRef>
          </c:cat>
          <c:val>
            <c:numRef>
              <c:f>Plan1!$N$2:$N$5</c:f>
              <c:numCache>
                <c:formatCode>0.0%</c:formatCode>
                <c:ptCount val="4"/>
                <c:pt idx="0">
                  <c:v>0.72499999999999998</c:v>
                </c:pt>
                <c:pt idx="1">
                  <c:v>0.21299999999999999</c:v>
                </c:pt>
                <c:pt idx="2">
                  <c:v>5.0999999999999997E-2</c:v>
                </c:pt>
                <c:pt idx="3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801-43B8-889D-748CF7AB6900}"/>
            </c:ext>
          </c:extLst>
        </c:ser>
        <c:ser>
          <c:idx val="3"/>
          <c:order val="3"/>
          <c:tx>
            <c:strRef>
              <c:f>Plan1!$O$1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rgbClr val="FFFF9F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7.3213468857036869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801-43B8-889D-748CF7AB69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422314234737348E-16"/>
                  <c:y val="1.1149541098349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801-43B8-889D-748CF7AB69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Plan1!$K$2:$K$5</c:f>
              <c:strCache>
                <c:ptCount val="4"/>
                <c:pt idx="0">
                  <c:v>Notas altas </c:v>
                </c:pt>
                <c:pt idx="1">
                  <c:v>Notas médias</c:v>
                </c:pt>
                <c:pt idx="2">
                  <c:v>Notas baixas</c:v>
                </c:pt>
                <c:pt idx="3">
                  <c:v>NS/NR</c:v>
                </c:pt>
              </c:strCache>
            </c:strRef>
          </c:cat>
          <c:val>
            <c:numRef>
              <c:f>Plan1!$O$2:$O$5</c:f>
              <c:numCache>
                <c:formatCode>0.0%</c:formatCode>
                <c:ptCount val="4"/>
                <c:pt idx="0">
                  <c:v>0.69899999999999995</c:v>
                </c:pt>
                <c:pt idx="1">
                  <c:v>0.23400000000000001</c:v>
                </c:pt>
                <c:pt idx="2">
                  <c:v>6.0999999999999999E-2</c:v>
                </c:pt>
                <c:pt idx="3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801-43B8-889D-748CF7AB6900}"/>
            </c:ext>
          </c:extLst>
        </c:ser>
        <c:ser>
          <c:idx val="4"/>
          <c:order val="4"/>
          <c:tx>
            <c:strRef>
              <c:f>Plan1!$P$1</c:f>
              <c:strCache>
                <c:ptCount val="1"/>
                <c:pt idx="0">
                  <c:v>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Plan1!$K$2:$K$5</c:f>
              <c:strCache>
                <c:ptCount val="4"/>
                <c:pt idx="0">
                  <c:v>Notas altas </c:v>
                </c:pt>
                <c:pt idx="1">
                  <c:v>Notas médias</c:v>
                </c:pt>
                <c:pt idx="2">
                  <c:v>Notas baixas</c:v>
                </c:pt>
                <c:pt idx="3">
                  <c:v>NS/NR</c:v>
                </c:pt>
              </c:strCache>
            </c:strRef>
          </c:cat>
          <c:val>
            <c:numRef>
              <c:f>Plan1!$P$2:$P$5</c:f>
              <c:numCache>
                <c:formatCode>0.0%</c:formatCode>
                <c:ptCount val="4"/>
                <c:pt idx="0">
                  <c:v>0.69</c:v>
                </c:pt>
                <c:pt idx="1">
                  <c:v>0.23599999999999999</c:v>
                </c:pt>
                <c:pt idx="2">
                  <c:v>0.06</c:v>
                </c:pt>
                <c:pt idx="3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48-4769-8251-0DFA65D5FA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73"/>
        <c:axId val="616362640"/>
        <c:axId val="616363032"/>
      </c:barChart>
      <c:catAx>
        <c:axId val="616362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6363032"/>
        <c:crosses val="autoZero"/>
        <c:auto val="1"/>
        <c:lblAlgn val="ctr"/>
        <c:lblOffset val="100"/>
        <c:noMultiLvlLbl val="0"/>
      </c:catAx>
      <c:valAx>
        <c:axId val="6163630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16362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183546935331613"/>
          <c:y val="3.3448623295049343E-2"/>
          <c:w val="0.47858597541478826"/>
          <c:h val="7.6201699588052257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Plan1!$C$1</c:f>
              <c:strCache>
                <c:ptCount val="1"/>
                <c:pt idx="0">
                  <c:v>Satisfação - Cursos</c:v>
                </c:pt>
              </c:strCache>
            </c:strRef>
          </c:tx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C6C-43B5-9DA8-4813854CBCA8}"/>
              </c:ext>
            </c:extLst>
          </c:dPt>
          <c:dPt>
            <c:idx val="1"/>
            <c:invertIfNegative val="0"/>
            <c:bubble3D val="0"/>
            <c:spPr>
              <a:solidFill>
                <a:srgbClr val="ED895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C6C-43B5-9DA8-4813854CBCA8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C6C-43B5-9DA8-4813854CB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Plan1!$B$2:$B$4</c:f>
              <c:strCache>
                <c:ptCount val="3"/>
                <c:pt idx="0">
                  <c:v>Notas Altas (9 e 10)</c:v>
                </c:pt>
                <c:pt idx="1">
                  <c:v>Notas Médias (7 e 8)</c:v>
                </c:pt>
                <c:pt idx="2">
                  <c:v>Notas Baixas (0 a 6)</c:v>
                </c:pt>
              </c:strCache>
            </c:strRef>
          </c:cat>
          <c:val>
            <c:numRef>
              <c:f>Plan1!$C$2:$C$4</c:f>
              <c:numCache>
                <c:formatCode>###0.0%</c:formatCode>
                <c:ptCount val="3"/>
                <c:pt idx="0">
                  <c:v>0.86164357980073303</c:v>
                </c:pt>
                <c:pt idx="1">
                  <c:v>0.10346382785923218</c:v>
                </c:pt>
                <c:pt idx="2">
                  <c:v>3.4892592340037082E-2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6C-43B5-9DA8-4813854CBC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616363816"/>
        <c:axId val="616364208"/>
      </c:barChart>
      <c:catAx>
        <c:axId val="616363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6364208"/>
        <c:crosses val="autoZero"/>
        <c:auto val="1"/>
        <c:lblAlgn val="ctr"/>
        <c:lblOffset val="100"/>
        <c:noMultiLvlLbl val="0"/>
      </c:catAx>
      <c:valAx>
        <c:axId val="61636420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616363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3370393568514E-2"/>
          <c:y val="0.36916430118507082"/>
          <c:w val="0.95973259212862971"/>
          <c:h val="0.513938828525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Nacional </c:v>
                </c:pt>
              </c:strCache>
            </c:strRef>
          </c:tx>
          <c:spPr>
            <a:solidFill>
              <a:srgbClr val="5DAD98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CC8-461B-8272-A1A978B9E3F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CC8-461B-8272-A1A978B9E3F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CC8-461B-8272-A1A978B9E3F5}"/>
              </c:ext>
            </c:extLst>
          </c:dPt>
          <c:dLbls>
            <c:dLbl>
              <c:idx val="1"/>
              <c:layout>
                <c:manualLayout>
                  <c:x val="-7.3213468857036869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C8-461B-8272-A1A978B9E3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516836071296077E-3"/>
                  <c:y val="1.4866054797799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C8-461B-8272-A1A978B9E3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473030492833295E-2"/>
                  <c:y val="1.1149541098349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CC8-461B-8272-A1A978B9E3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Cursos</c:v>
                </c:pt>
                <c:pt idx="1">
                  <c:v>Palestras, Seminários e Oficinas</c:v>
                </c:pt>
                <c:pt idx="2">
                  <c:v>Consultorias</c:v>
                </c:pt>
                <c:pt idx="3">
                  <c:v>Feiras e Eventos</c:v>
                </c:pt>
                <c:pt idx="4">
                  <c:v>Orientação e Materiais Informativos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0.34975021498528003</c:v>
                </c:pt>
                <c:pt idx="1">
                  <c:v>0.39233750812737023</c:v>
                </c:pt>
                <c:pt idx="2">
                  <c:v>0.24845354649537468</c:v>
                </c:pt>
                <c:pt idx="3">
                  <c:v>0.11376571092092125</c:v>
                </c:pt>
                <c:pt idx="4">
                  <c:v>0.56905177865211742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C8-461B-8272-A1A978B9E3F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EPP - Empresa de Pequeno Porte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2"/>
              <c:layout>
                <c:manualLayout>
                  <c:x val="-9.1516836071296077E-3"/>
                  <c:y val="1.4866064102018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CC8-461B-8272-A1A978B9E3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606734428519775E-3"/>
                  <c:y val="-2.60155958961496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CC8-461B-8272-A1A978B9E3F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7165136994498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CC8-461B-8272-A1A978B9E3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Cursos</c:v>
                </c:pt>
                <c:pt idx="1">
                  <c:v>Palestras, Seminários e Oficinas</c:v>
                </c:pt>
                <c:pt idx="2">
                  <c:v>Consultorias</c:v>
                </c:pt>
                <c:pt idx="3">
                  <c:v>Feiras e Eventos</c:v>
                </c:pt>
                <c:pt idx="4">
                  <c:v>Orientação e Materiais Informativos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0.48732689461462847</c:v>
                </c:pt>
                <c:pt idx="1">
                  <c:v>0.41772650526577315</c:v>
                </c:pt>
                <c:pt idx="2">
                  <c:v>0.30714743447935422</c:v>
                </c:pt>
                <c:pt idx="3">
                  <c:v>0.12169435258621586</c:v>
                </c:pt>
                <c:pt idx="4">
                  <c:v>0.49976664758933614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C8-461B-8272-A1A978B9E3F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 - Micro Empresa</c:v>
                </c:pt>
              </c:strCache>
            </c:strRef>
          </c:tx>
          <c:spPr>
            <a:solidFill>
              <a:srgbClr val="4DA2C6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5.49101016427778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C8-461B-8272-A1A978B9E3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213468857036531E-3"/>
                  <c:y val="3.21644713781792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D92-471E-8410-470BE6C8C00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516836071296077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CC8-461B-8272-A1A978B9E3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60673442851709E-3"/>
                  <c:y val="3.7165136994498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CC8-461B-8272-A1A978B9E3F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303367214259217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CC8-461B-8272-A1A978B9E3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Cursos</c:v>
                </c:pt>
                <c:pt idx="1">
                  <c:v>Palestras, Seminários e Oficinas</c:v>
                </c:pt>
                <c:pt idx="2">
                  <c:v>Consultorias</c:v>
                </c:pt>
                <c:pt idx="3">
                  <c:v>Feiras e Eventos</c:v>
                </c:pt>
                <c:pt idx="4">
                  <c:v>Orientação e Materiais Informativos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>
                  <c:v>0.36161998819858082</c:v>
                </c:pt>
                <c:pt idx="1">
                  <c:v>0.36739979438763515</c:v>
                </c:pt>
                <c:pt idx="2">
                  <c:v>0.31903678514724526</c:v>
                </c:pt>
                <c:pt idx="3">
                  <c:v>0.11709563408298747</c:v>
                </c:pt>
                <c:pt idx="4">
                  <c:v>0.60934258791753249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C8-461B-8272-A1A978B9E3F5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MEI - Micro Empreendedor Individual</c:v>
                </c:pt>
              </c:strCache>
            </c:strRef>
          </c:tx>
          <c:spPr>
            <a:solidFill>
              <a:srgbClr val="FFFF9F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7.3213468857036869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C8-461B-8272-A1A978B9E3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422314234737348E-16"/>
                  <c:y val="1.1149541098349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CC8-461B-8272-A1A978B9E3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Cursos</c:v>
                </c:pt>
                <c:pt idx="1">
                  <c:v>Palestras, Seminários e Oficinas</c:v>
                </c:pt>
                <c:pt idx="2">
                  <c:v>Consultorias</c:v>
                </c:pt>
                <c:pt idx="3">
                  <c:v>Feiras e Eventos</c:v>
                </c:pt>
                <c:pt idx="4">
                  <c:v>Orientação e Materiais Informativos</c:v>
                </c:pt>
              </c:strCache>
            </c:strRef>
          </c:cat>
          <c:val>
            <c:numRef>
              <c:f>Plan1!$E$2:$E$6</c:f>
              <c:numCache>
                <c:formatCode>0.0%</c:formatCode>
                <c:ptCount val="5"/>
                <c:pt idx="0">
                  <c:v>0.23813914592589128</c:v>
                </c:pt>
                <c:pt idx="1">
                  <c:v>0.32366368754954195</c:v>
                </c:pt>
                <c:pt idx="2">
                  <c:v>0.21221851156734592</c:v>
                </c:pt>
                <c:pt idx="3">
                  <c:v>9.5136076009708137E-2</c:v>
                </c:pt>
                <c:pt idx="4">
                  <c:v>0.64417778274145843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C8-461B-8272-A1A978B9E3F5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PR - Produtor Rural</c:v>
                </c:pt>
              </c:strCache>
            </c:strRef>
          </c:tx>
          <c:spPr>
            <a:solidFill>
              <a:srgbClr val="C45B58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-6.7111571173686738E-17"/>
                  <c:y val="3.7165136994497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CC8-461B-8272-A1A978B9E3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Cursos</c:v>
                </c:pt>
                <c:pt idx="1">
                  <c:v>Palestras, Seminários e Oficinas</c:v>
                </c:pt>
                <c:pt idx="2">
                  <c:v>Consultorias</c:v>
                </c:pt>
                <c:pt idx="3">
                  <c:v>Feiras e Eventos</c:v>
                </c:pt>
                <c:pt idx="4">
                  <c:v>Orientação e Materiais Informativos</c:v>
                </c:pt>
              </c:strCache>
            </c:strRef>
          </c:cat>
          <c:val>
            <c:numRef>
              <c:f>Plan1!$F$2:$F$6</c:f>
              <c:numCache>
                <c:formatCode>0.0%</c:formatCode>
                <c:ptCount val="5"/>
                <c:pt idx="0">
                  <c:v>0.50852924955429701</c:v>
                </c:pt>
                <c:pt idx="1">
                  <c:v>0.5482960739800149</c:v>
                </c:pt>
                <c:pt idx="2">
                  <c:v>0.31553092975233021</c:v>
                </c:pt>
                <c:pt idx="3">
                  <c:v>0.19517872946246431</c:v>
                </c:pt>
                <c:pt idx="4">
                  <c:v>0.41236677055677207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C8-461B-8272-A1A978B9E3F5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PE - Pot. Empresário/Empreendedor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Cursos</c:v>
                </c:pt>
                <c:pt idx="1">
                  <c:v>Palestras, Seminários e Oficinas</c:v>
                </c:pt>
                <c:pt idx="2">
                  <c:v>Consultorias</c:v>
                </c:pt>
                <c:pt idx="3">
                  <c:v>Feiras e Eventos</c:v>
                </c:pt>
                <c:pt idx="4">
                  <c:v>Orientação e Materiais Informativos</c:v>
                </c:pt>
              </c:strCache>
            </c:strRef>
          </c:cat>
          <c:val>
            <c:numRef>
              <c:f>Plan1!$G$2:$G$6</c:f>
              <c:numCache>
                <c:formatCode>0.0%</c:formatCode>
                <c:ptCount val="5"/>
                <c:pt idx="0">
                  <c:v>0.37265346297287466</c:v>
                </c:pt>
                <c:pt idx="1">
                  <c:v>0.46960370347234232</c:v>
                </c:pt>
                <c:pt idx="2">
                  <c:v>0.17146793312274497</c:v>
                </c:pt>
                <c:pt idx="3">
                  <c:v>0.11775610365535544</c:v>
                </c:pt>
                <c:pt idx="4">
                  <c:v>0.49280189900879412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92-471E-8410-470BE6C8C0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73"/>
        <c:axId val="188562800"/>
        <c:axId val="500554056"/>
      </c:barChart>
      <c:catAx>
        <c:axId val="188562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00554056"/>
        <c:crosses val="autoZero"/>
        <c:auto val="1"/>
        <c:lblAlgn val="ctr"/>
        <c:lblOffset val="100"/>
        <c:noMultiLvlLbl val="0"/>
      </c:catAx>
      <c:valAx>
        <c:axId val="5005540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88562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9906877655969915"/>
          <c:y val="0"/>
          <c:w val="0.39910088671887506"/>
          <c:h val="0.30665784296443976"/>
        </c:manualLayout>
      </c:layout>
      <c:overlay val="0"/>
      <c:txPr>
        <a:bodyPr/>
        <a:lstStyle/>
        <a:p>
          <a:pPr>
            <a:defRPr sz="105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03886955964911E-4"/>
          <c:y val="4.8202977446950346E-2"/>
          <c:w val="0.99932896113044034"/>
          <c:h val="0.78813837757864302"/>
        </c:manualLayout>
      </c:layout>
      <c:lineChart>
        <c:grouping val="standard"/>
        <c:varyColors val="1"/>
        <c:ser>
          <c:idx val="0"/>
          <c:order val="0"/>
          <c:tx>
            <c:strRef>
              <c:f>Plan1!$E$46</c:f>
              <c:strCache>
                <c:ptCount val="1"/>
                <c:pt idx="0">
                  <c:v>NPS</c:v>
                </c:pt>
              </c:strCache>
            </c:strRef>
          </c:tx>
          <c:spPr>
            <a:ln>
              <a:solidFill>
                <a:srgbClr val="5DAD98"/>
              </a:solidFill>
              <a:headEnd type="diamond"/>
              <a:tailEnd type="diamond"/>
            </a:ln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161-4EA5-B893-153E5000D75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161-4EA5-B893-153E5000D75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161-4EA5-B893-153E5000D751}"/>
              </c:ext>
            </c:extLst>
          </c:dPt>
          <c:dLbls>
            <c:dLbl>
              <c:idx val="0"/>
              <c:layout>
                <c:manualLayout>
                  <c:x val="-5.2434113927281367E-2"/>
                  <c:y val="-3.871487178931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161-4EA5-B893-153E5000D751}"/>
                </c:ext>
                <c:ext xmlns:c15="http://schemas.microsoft.com/office/drawing/2012/chart" uri="{CE6537A1-D6FC-4f65-9D91-7224C49458BB}">
                  <c15:layout>
                    <c:manualLayout>
                      <c:w val="5.6906840180920841E-2"/>
                      <c:h val="7.592482949049021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133901038022916E-2"/>
                  <c:y val="-5.592197072953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61-4EA5-B893-153E5000D7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Plan1!$F$45:$H$45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Plan1!$F$46:$H$46</c:f>
              <c:numCache>
                <c:formatCode>###0.0%</c:formatCode>
                <c:ptCount val="3"/>
                <c:pt idx="0" formatCode="0.0%">
                  <c:v>0.80100000000000005</c:v>
                </c:pt>
                <c:pt idx="1">
                  <c:v>0.755</c:v>
                </c:pt>
                <c:pt idx="2">
                  <c:v>0.82699999999999996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161-4EA5-B893-153E5000D7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6127488"/>
        <c:axId val="596129448"/>
      </c:lineChart>
      <c:catAx>
        <c:axId val="596127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96129448"/>
        <c:crosses val="autoZero"/>
        <c:auto val="1"/>
        <c:lblAlgn val="ctr"/>
        <c:lblOffset val="100"/>
        <c:noMultiLvlLbl val="0"/>
      </c:catAx>
      <c:valAx>
        <c:axId val="59612944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9612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DBE8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96-4FAD-AB8F-FCC96DED9AC6}"/>
              </c:ext>
            </c:extLst>
          </c:dPt>
          <c:dPt>
            <c:idx val="1"/>
            <c:invertIfNegative val="0"/>
            <c:bubble3D val="0"/>
            <c:spPr>
              <a:solidFill>
                <a:srgbClr val="A7C2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96-4FAD-AB8F-FCC96DED9AC6}"/>
              </c:ext>
            </c:extLst>
          </c:dPt>
          <c:dPt>
            <c:idx val="2"/>
            <c:invertIfNegative val="0"/>
            <c:bubble3D val="0"/>
            <c:spPr>
              <a:solidFill>
                <a:srgbClr val="1E5C7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96-4FAD-AB8F-FCC96DED9AC6}"/>
              </c:ext>
            </c:extLst>
          </c:dPt>
          <c:dPt>
            <c:idx val="3"/>
            <c:invertIfNegative val="0"/>
            <c:bubble3D val="0"/>
            <c:spPr>
              <a:solidFill>
                <a:srgbClr val="CBCBC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96-4FAD-AB8F-FCC96DED9AC6}"/>
              </c:ext>
            </c:extLst>
          </c:dPt>
          <c:dPt>
            <c:idx val="4"/>
            <c:invertIfNegative val="0"/>
            <c:bubble3D val="0"/>
            <c:spPr>
              <a:solidFill>
                <a:srgbClr val="8691A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96-4FAD-AB8F-FCC96DED9A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Plan1!$E$1:$E$5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Plan1!$F$1:$F$5</c:f>
              <c:numCache>
                <c:formatCode>0.0%</c:formatCode>
                <c:ptCount val="5"/>
                <c:pt idx="0">
                  <c:v>0.81633413207851702</c:v>
                </c:pt>
                <c:pt idx="1">
                  <c:v>0.84506911943242258</c:v>
                </c:pt>
                <c:pt idx="2">
                  <c:v>0.83422436576353831</c:v>
                </c:pt>
                <c:pt idx="3">
                  <c:v>0.81985719074756858</c:v>
                </c:pt>
                <c:pt idx="4">
                  <c:v>0.80902566763012895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96-4FAD-AB8F-FCC96DED9A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6129840"/>
        <c:axId val="611586880"/>
      </c:barChart>
      <c:catAx>
        <c:axId val="59612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11586880"/>
        <c:crosses val="autoZero"/>
        <c:auto val="1"/>
        <c:lblAlgn val="ctr"/>
        <c:lblOffset val="100"/>
        <c:noMultiLvlLbl val="0"/>
      </c:catAx>
      <c:valAx>
        <c:axId val="61158688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9612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045-4A70-B8BF-AD5B53FA053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045-4A70-B8BF-AD5B53FA053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045-4A70-B8BF-AD5B53FA053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045-4A70-B8BF-AD5B53FA05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0.76700000000000002</c:v>
                </c:pt>
                <c:pt idx="1">
                  <c:v>0.82099999999999995</c:v>
                </c:pt>
                <c:pt idx="2">
                  <c:v>0.82099999999999995</c:v>
                </c:pt>
                <c:pt idx="3">
                  <c:v>0.80100000000000005</c:v>
                </c:pt>
                <c:pt idx="4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45-4A70-B8BF-AD5B53FA053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2"/>
              <c:layout>
                <c:manualLayout>
                  <c:x val="0"/>
                  <c:y val="4.1876516375036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45-4A70-B8BF-AD5B53FA053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0.748</c:v>
                </c:pt>
                <c:pt idx="1">
                  <c:v>0.78900000000000003</c:v>
                </c:pt>
                <c:pt idx="2">
                  <c:v>0.81599999999999995</c:v>
                </c:pt>
                <c:pt idx="3">
                  <c:v>0.72899999999999998</c:v>
                </c:pt>
                <c:pt idx="4">
                  <c:v>0.74099999999999999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45-4A70-B8BF-AD5B53FA053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>
                  <c:v>0.81599999999999995</c:v>
                </c:pt>
                <c:pt idx="1">
                  <c:v>0.84499999999999997</c:v>
                </c:pt>
                <c:pt idx="2">
                  <c:v>0.83399999999999996</c:v>
                </c:pt>
                <c:pt idx="3">
                  <c:v>0.82</c:v>
                </c:pt>
                <c:pt idx="4">
                  <c:v>0.80900000000000005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45-4A70-B8BF-AD5B53FA05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1526080"/>
        <c:axId val="620008896"/>
      </c:barChart>
      <c:catAx>
        <c:axId val="591526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20008896"/>
        <c:crosses val="autoZero"/>
        <c:auto val="1"/>
        <c:lblAlgn val="ctr"/>
        <c:lblOffset val="100"/>
        <c:noMultiLvlLbl val="0"/>
      </c:catAx>
      <c:valAx>
        <c:axId val="62000889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9152608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970147323188324"/>
          <c:w val="1"/>
          <c:h val="0.60685167101186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Plan1!$M$1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5DAD98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1F2-4596-ADBA-88E092B8619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F2-4596-ADBA-88E092B8619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1F2-4596-ADBA-88E092B86194}"/>
              </c:ext>
            </c:extLst>
          </c:dPt>
          <c:dLbls>
            <c:dLbl>
              <c:idx val="1"/>
              <c:layout>
                <c:manualLayout>
                  <c:x val="-7.3213468857036869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F2-4596-ADBA-88E092B8619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516836071296077E-3"/>
                  <c:y val="1.4866054797799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1F2-4596-ADBA-88E092B861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639070839002583E-3"/>
                  <c:y val="3.71651369944989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F2-4596-ADBA-88E092B861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Plan1!$L$2</c:f>
              <c:strCache>
                <c:ptCount val="1"/>
                <c:pt idx="0">
                  <c:v>NPS</c:v>
                </c:pt>
              </c:strCache>
            </c:strRef>
          </c:cat>
          <c:val>
            <c:numRef>
              <c:f>Plan1!$M$2</c:f>
              <c:numCache>
                <c:formatCode>0.00%</c:formatCode>
                <c:ptCount val="1"/>
                <c:pt idx="0">
                  <c:v>0.83799999999999997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F2-4596-ADBA-88E092B86194}"/>
            </c:ext>
          </c:extLst>
        </c:ser>
        <c:ser>
          <c:idx val="1"/>
          <c:order val="1"/>
          <c:tx>
            <c:strRef>
              <c:f>Plan1!$N$1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2"/>
              <c:layout>
                <c:manualLayout>
                  <c:x val="6.8245195140086163E-3"/>
                  <c:y val="3.71651369944992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F2-4596-ADBA-88E092B861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939305620006408E-3"/>
                  <c:y val="7.43302739889971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1F2-4596-ADBA-88E092B8619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7165136994498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F2-4596-ADBA-88E092B861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Plan1!$L$2</c:f>
              <c:strCache>
                <c:ptCount val="1"/>
                <c:pt idx="0">
                  <c:v>NPS</c:v>
                </c:pt>
              </c:strCache>
            </c:strRef>
          </c:cat>
          <c:val>
            <c:numRef>
              <c:f>Plan1!$N$2</c:f>
              <c:numCache>
                <c:formatCode>0.00%</c:formatCode>
                <c:ptCount val="1"/>
                <c:pt idx="0">
                  <c:v>0.83699999999999997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1F2-4596-ADBA-88E092B86194}"/>
            </c:ext>
          </c:extLst>
        </c:ser>
        <c:ser>
          <c:idx val="2"/>
          <c:order val="2"/>
          <c:tx>
            <c:strRef>
              <c:f>Plan1!$O$1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CA6A68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5.49101016427778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1F2-4596-ADBA-88E092B8619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516836071296077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1F2-4596-ADBA-88E092B861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60673442851709E-3"/>
                  <c:y val="3.7165136994498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1F2-4596-ADBA-88E092B8619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303367214259217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1F2-4596-ADBA-88E092B861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Plan1!$L$2</c:f>
              <c:strCache>
                <c:ptCount val="1"/>
                <c:pt idx="0">
                  <c:v>NPS</c:v>
                </c:pt>
              </c:strCache>
            </c:strRef>
          </c:cat>
          <c:val>
            <c:numRef>
              <c:f>Plan1!$O$2</c:f>
              <c:numCache>
                <c:formatCode>0.00%</c:formatCode>
                <c:ptCount val="1"/>
                <c:pt idx="0">
                  <c:v>0.83699999999999997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1F2-4596-ADBA-88E092B86194}"/>
            </c:ext>
          </c:extLst>
        </c:ser>
        <c:ser>
          <c:idx val="3"/>
          <c:order val="3"/>
          <c:tx>
            <c:strRef>
              <c:f>Plan1!$P$1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FFFF9F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7.3213468857036869E-3"/>
                  <c:y val="1.486605479779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1F2-4596-ADBA-88E092B861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422314234737348E-16"/>
                  <c:y val="1.1149541098349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1F2-4596-ADBA-88E092B861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Plan1!$L$2</c:f>
              <c:strCache>
                <c:ptCount val="1"/>
                <c:pt idx="0">
                  <c:v>NPS</c:v>
                </c:pt>
              </c:strCache>
            </c:strRef>
          </c:cat>
          <c:val>
            <c:numRef>
              <c:f>Plan1!$P$2</c:f>
              <c:numCache>
                <c:formatCode>0.00%</c:formatCode>
                <c:ptCount val="1"/>
                <c:pt idx="0">
                  <c:v>0.81200000000000006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1F2-4596-ADBA-88E092B86194}"/>
            </c:ext>
          </c:extLst>
        </c:ser>
        <c:ser>
          <c:idx val="4"/>
          <c:order val="4"/>
          <c:tx>
            <c:strRef>
              <c:f>Plan1!$Q$1</c:f>
              <c:strCache>
                <c:ptCount val="1"/>
                <c:pt idx="0">
                  <c:v>EPP</c:v>
                </c:pt>
              </c:strCache>
            </c:strRef>
          </c:tx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Plan1!$L$2</c:f>
              <c:strCache>
                <c:ptCount val="1"/>
                <c:pt idx="0">
                  <c:v>NPS</c:v>
                </c:pt>
              </c:strCache>
            </c:strRef>
          </c:cat>
          <c:val>
            <c:numRef>
              <c:f>Plan1!$Q$2</c:f>
              <c:numCache>
                <c:formatCode>0.00%</c:formatCode>
                <c:ptCount val="1"/>
                <c:pt idx="0">
                  <c:v>0.81100000000000005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1F2-4596-ADBA-88E092B861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73"/>
        <c:axId val="620009680"/>
        <c:axId val="620010072"/>
      </c:barChart>
      <c:catAx>
        <c:axId val="620009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20010072"/>
        <c:crosses val="autoZero"/>
        <c:auto val="1"/>
        <c:lblAlgn val="ctr"/>
        <c:lblOffset val="100"/>
        <c:noMultiLvlLbl val="0"/>
      </c:catAx>
      <c:valAx>
        <c:axId val="620010072"/>
        <c:scaling>
          <c:orientation val="minMax"/>
          <c:max val="1"/>
        </c:scaling>
        <c:delete val="1"/>
        <c:axPos val="l"/>
        <c:numFmt formatCode="0.00%" sourceLinked="1"/>
        <c:majorTickMark val="out"/>
        <c:minorTickMark val="none"/>
        <c:tickLblPos val="nextTo"/>
        <c:crossAx val="620009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3.7165136994499269E-2"/>
          <c:w val="0.99517611674750595"/>
          <c:h val="7.6201699588052257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585527080471004"/>
          <c:y val="2.988380611449341E-2"/>
          <c:w val="0.48960275617890131"/>
          <c:h val="0.92695069616457171"/>
        </c:manualLayout>
      </c:layout>
      <c:barChart>
        <c:barDir val="bar"/>
        <c:grouping val="clustered"/>
        <c:varyColors val="1"/>
        <c:ser>
          <c:idx val="0"/>
          <c:order val="0"/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F89B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EA-4112-996E-282C6FECAE06}"/>
              </c:ext>
            </c:extLst>
          </c:dPt>
          <c:dPt>
            <c:idx val="1"/>
            <c:invertIfNegative val="0"/>
            <c:bubble3D val="0"/>
            <c:spPr>
              <a:solidFill>
                <a:srgbClr val="A7C2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EA-4112-996E-282C6FECAE06}"/>
              </c:ext>
            </c:extLst>
          </c:dPt>
          <c:dPt>
            <c:idx val="2"/>
            <c:invertIfNegative val="0"/>
            <c:bubble3D val="0"/>
            <c:spPr>
              <a:solidFill>
                <a:srgbClr val="1E5C7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EA-4112-996E-282C6FECAE06}"/>
              </c:ext>
            </c:extLst>
          </c:dPt>
          <c:dPt>
            <c:idx val="3"/>
            <c:invertIfNegative val="0"/>
            <c:bubble3D val="0"/>
            <c:spPr>
              <a:solidFill>
                <a:srgbClr val="CBCBC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EA-4112-996E-282C6FECAE06}"/>
              </c:ext>
            </c:extLst>
          </c:dPt>
          <c:dPt>
            <c:idx val="4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EA-4112-996E-282C6FECAE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Plan1!$D$2:$D$7</c:f>
              <c:strCache>
                <c:ptCount val="6"/>
                <c:pt idx="0">
                  <c:v>Pró-atividade (quero que o Sebrae me procure)</c:v>
                </c:pt>
                <c:pt idx="1">
                  <c:v>Diagnósticos (fazer perguntas suficientes para entender a realidade/necessidade do cliente</c:v>
                </c:pt>
                <c:pt idx="2">
                  <c:v>Conteúdo em geral</c:v>
                </c:pt>
                <c:pt idx="3">
                  <c:v>Ter mais Agências/Sebrae na minha cidade</c:v>
                </c:pt>
                <c:pt idx="4">
                  <c:v>Preparo do atendente (demonstração de conhecimento no assunto)</c:v>
                </c:pt>
                <c:pt idx="5">
                  <c:v>Divulgação (informar sobre o que Sebrae oferece)</c:v>
                </c:pt>
              </c:strCache>
            </c:strRef>
          </c:cat>
          <c:val>
            <c:numRef>
              <c:f>Plan1!$E$2:$E$7</c:f>
              <c:numCache>
                <c:formatCode>###0.0%</c:formatCode>
                <c:ptCount val="6"/>
                <c:pt idx="0">
                  <c:v>0.1200746028298145</c:v>
                </c:pt>
                <c:pt idx="1">
                  <c:v>0.12058094332132425</c:v>
                </c:pt>
                <c:pt idx="2">
                  <c:v>0.127024051173347</c:v>
                </c:pt>
                <c:pt idx="3">
                  <c:v>0.14417970593302259</c:v>
                </c:pt>
                <c:pt idx="4">
                  <c:v>0.15206094062483655</c:v>
                </c:pt>
                <c:pt idx="5">
                  <c:v>0.18648909794992069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CEA-4112-996E-282C6FECAE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0013992"/>
        <c:axId val="620014384"/>
      </c:barChart>
      <c:catAx>
        <c:axId val="6200139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620014384"/>
        <c:crosses val="autoZero"/>
        <c:auto val="1"/>
        <c:lblAlgn val="ctr"/>
        <c:lblOffset val="100"/>
        <c:noMultiLvlLbl val="0"/>
      </c:catAx>
      <c:valAx>
        <c:axId val="620014384"/>
        <c:scaling>
          <c:orientation val="minMax"/>
          <c:max val="0.4"/>
          <c:min val="0"/>
        </c:scaling>
        <c:delete val="1"/>
        <c:axPos val="b"/>
        <c:numFmt formatCode="###0.0%" sourceLinked="1"/>
        <c:majorTickMark val="out"/>
        <c:minorTickMark val="none"/>
        <c:tickLblPos val="nextTo"/>
        <c:crossAx val="620013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44816784320138E-2"/>
          <c:y val="2.2718363337417016E-2"/>
          <c:w val="0.96611036643135972"/>
          <c:h val="0.74274175124082131"/>
        </c:manualLayout>
      </c:layout>
      <c:barChart>
        <c:barDir val="col"/>
        <c:grouping val="clustered"/>
        <c:varyColors val="1"/>
        <c:ser>
          <c:idx val="0"/>
          <c:order val="0"/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6E-4178-9A92-9A5C1ED5B64F}"/>
              </c:ext>
            </c:extLst>
          </c:dPt>
          <c:dPt>
            <c:idx val="1"/>
            <c:invertIfNegative val="0"/>
            <c:bubble3D val="0"/>
            <c:spPr>
              <a:solidFill>
                <a:srgbClr val="A7C2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6E-4178-9A92-9A5C1ED5B64F}"/>
              </c:ext>
            </c:extLst>
          </c:dPt>
          <c:dPt>
            <c:idx val="2"/>
            <c:invertIfNegative val="0"/>
            <c:bubble3D val="0"/>
            <c:spPr>
              <a:solidFill>
                <a:srgbClr val="1E5C7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6E-4178-9A92-9A5C1ED5B64F}"/>
              </c:ext>
            </c:extLst>
          </c:dPt>
          <c:dPt>
            <c:idx val="3"/>
            <c:invertIfNegative val="0"/>
            <c:bubble3D val="0"/>
            <c:spPr>
              <a:solidFill>
                <a:srgbClr val="E7D0A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6E-4178-9A92-9A5C1ED5B64F}"/>
              </c:ext>
            </c:extLst>
          </c:dPt>
          <c:dPt>
            <c:idx val="4"/>
            <c:invertIfNegative val="0"/>
            <c:bubble3D val="0"/>
            <c:spPr>
              <a:solidFill>
                <a:srgbClr val="9F89B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6E-4178-9A92-9A5C1ED5B6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Plan1!$E$1:$E$6</c:f>
              <c:strCache>
                <c:ptCount val="6"/>
                <c:pt idx="0">
                  <c:v>Uma pessoa do Sebrae veio à minha empresa</c:v>
                </c:pt>
                <c:pt idx="1">
                  <c:v>Fui indicado(a) por um amigo(a) ou parente</c:v>
                </c:pt>
                <c:pt idx="2">
                  <c:v>Procurei na internet</c:v>
                </c:pt>
                <c:pt idx="3">
                  <c:v>Fui ao Sebrae</c:v>
                </c:pt>
                <c:pt idx="4">
                  <c:v>Fiquei sabendo por meio de outra instituição (CDL, prefeitura, banco SENAI, etc)</c:v>
                </c:pt>
                <c:pt idx="5">
                  <c:v>Vi a propaganda na TV</c:v>
                </c:pt>
              </c:strCache>
            </c:strRef>
          </c:cat>
          <c:val>
            <c:numRef>
              <c:f>Plan1!$F$1:$F$6</c:f>
              <c:numCache>
                <c:formatCode>###0.0%</c:formatCode>
                <c:ptCount val="6"/>
                <c:pt idx="0">
                  <c:v>0.24347111113967049</c:v>
                </c:pt>
                <c:pt idx="1">
                  <c:v>0.20478557537397446</c:v>
                </c:pt>
                <c:pt idx="2">
                  <c:v>0.14624864422999095</c:v>
                </c:pt>
                <c:pt idx="3">
                  <c:v>0.13092328740831996</c:v>
                </c:pt>
                <c:pt idx="4">
                  <c:v>0.13073322570770063</c:v>
                </c:pt>
                <c:pt idx="5">
                  <c:v>0.12398676076206333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86E-4178-9A92-9A5C1ED5B6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0016344"/>
        <c:axId val="620016736"/>
      </c:barChart>
      <c:catAx>
        <c:axId val="620016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620016736"/>
        <c:crosses val="autoZero"/>
        <c:auto val="1"/>
        <c:lblAlgn val="ctr"/>
        <c:lblOffset val="100"/>
        <c:noMultiLvlLbl val="0"/>
      </c:catAx>
      <c:valAx>
        <c:axId val="620016736"/>
        <c:scaling>
          <c:orientation val="minMax"/>
          <c:max val="0.4"/>
          <c:min val="0"/>
        </c:scaling>
        <c:delete val="1"/>
        <c:axPos val="l"/>
        <c:numFmt formatCode="###0.0%" sourceLinked="1"/>
        <c:majorTickMark val="out"/>
        <c:minorTickMark val="none"/>
        <c:tickLblPos val="nextTo"/>
        <c:crossAx val="620016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671067574881161E-2"/>
          <c:y val="3.5446774277151087E-2"/>
          <c:w val="0.34413359197621313"/>
          <c:h val="0.9149562147504422"/>
        </c:manualLayout>
      </c:layout>
      <c:pieChart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explosion val="8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1C8-43FA-8B5F-A585CC5E05CA}"/>
              </c:ext>
            </c:extLst>
          </c:dPt>
          <c:dPt>
            <c:idx val="1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C8-43FA-8B5F-A585CC5E05CA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1C8-43FA-8B5F-A585CC5E05CA}"/>
              </c:ext>
            </c:extLst>
          </c:dPt>
          <c:dLbls>
            <c:dLbl>
              <c:idx val="0"/>
              <c:layout>
                <c:manualLayout>
                  <c:x val="-8.6586120961703913E-2"/>
                  <c:y val="-0.330292661417501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C8-43FA-8B5F-A585CC5E05C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913117838253304E-2"/>
                  <c:y val="0.12414909351432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C8-43FA-8B5F-A585CC5E05C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421585178892358E-2"/>
                  <c:y val="0.115901149642383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1C8-43FA-8B5F-A585CC5E05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Plan1!$F$28:$F$30</c:f>
              <c:strCache>
                <c:ptCount val="3"/>
                <c:pt idx="0">
                  <c:v>Sim, planeja visitar o SEBRAE </c:v>
                </c:pt>
                <c:pt idx="1">
                  <c:v>Não pretende ir ao SEBRAE</c:v>
                </c:pt>
                <c:pt idx="2">
                  <c:v>Não sabe informar</c:v>
                </c:pt>
              </c:strCache>
            </c:strRef>
          </c:cat>
          <c:val>
            <c:numRef>
              <c:f>Plan1!$G$28:$G$30</c:f>
              <c:numCache>
                <c:formatCode>0.0%</c:formatCode>
                <c:ptCount val="3"/>
                <c:pt idx="0">
                  <c:v>0.83965424937131528</c:v>
                </c:pt>
                <c:pt idx="1">
                  <c:v>6.6366975774283465E-2</c:v>
                </c:pt>
                <c:pt idx="2">
                  <c:v>9.3978774854401217E-2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1C8-43FA-8B5F-A585CC5E05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117742644281158"/>
          <c:y val="0.28972038930635902"/>
          <c:w val="0.36851483714924205"/>
          <c:h val="0.39917108732127149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Plan1!$O$1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5DAD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7B0-4B09-A7AE-5CECF413174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7B0-4B09-A7AE-5CECF413174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7B0-4B09-A7AE-5CECF413174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7B0-4B09-A7AE-5CECF41317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Plan1!$N$2:$N$4</c:f>
              <c:strCache>
                <c:ptCount val="3"/>
                <c:pt idx="0">
                  <c:v>Sim, planeja</c:v>
                </c:pt>
                <c:pt idx="1">
                  <c:v>Não, não planeja ir ao SEBRAE</c:v>
                </c:pt>
                <c:pt idx="2">
                  <c:v>Não sabe informar</c:v>
                </c:pt>
              </c:strCache>
            </c:strRef>
          </c:cat>
          <c:val>
            <c:numRef>
              <c:f>Plan1!$O$2:$O$4</c:f>
              <c:numCache>
                <c:formatCode>###0.0%</c:formatCode>
                <c:ptCount val="3"/>
                <c:pt idx="0">
                  <c:v>0.8706178462276023</c:v>
                </c:pt>
                <c:pt idx="1">
                  <c:v>4.7716785521663564E-2</c:v>
                </c:pt>
                <c:pt idx="2">
                  <c:v>8.1665368250734116E-2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B0-4B09-A7AE-5CECF4131747}"/>
            </c:ext>
          </c:extLst>
        </c:ser>
        <c:ser>
          <c:idx val="1"/>
          <c:order val="1"/>
          <c:tx>
            <c:strRef>
              <c:f>Plan1!$P$1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CA6A68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"/>
                  <c:y val="4.1876516375036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7B0-4B09-A7AE-5CECF413174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Plan1!$N$2:$N$4</c:f>
              <c:strCache>
                <c:ptCount val="3"/>
                <c:pt idx="0">
                  <c:v>Sim, planeja</c:v>
                </c:pt>
                <c:pt idx="1">
                  <c:v>Não, não planeja ir ao SEBRAE</c:v>
                </c:pt>
                <c:pt idx="2">
                  <c:v>Não sabe informar</c:v>
                </c:pt>
              </c:strCache>
            </c:strRef>
          </c:cat>
          <c:val>
            <c:numRef>
              <c:f>Plan1!$P$2:$P$4</c:f>
              <c:numCache>
                <c:formatCode>###0.0%</c:formatCode>
                <c:ptCount val="3"/>
                <c:pt idx="0">
                  <c:v>0.85073363431151239</c:v>
                </c:pt>
                <c:pt idx="1">
                  <c:v>4.218397291196388E-2</c:v>
                </c:pt>
                <c:pt idx="2">
                  <c:v>0.10708239277652369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B0-4B09-A7AE-5CECF4131747}"/>
            </c:ext>
          </c:extLst>
        </c:ser>
        <c:ser>
          <c:idx val="2"/>
          <c:order val="2"/>
          <c:tx>
            <c:strRef>
              <c:f>Plan1!$Q$1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Plan1!$N$2:$N$4</c:f>
              <c:strCache>
                <c:ptCount val="3"/>
                <c:pt idx="0">
                  <c:v>Sim, planeja</c:v>
                </c:pt>
                <c:pt idx="1">
                  <c:v>Não, não planeja ir ao SEBRAE</c:v>
                </c:pt>
                <c:pt idx="2">
                  <c:v>Não sabe informar</c:v>
                </c:pt>
              </c:strCache>
            </c:strRef>
          </c:cat>
          <c:val>
            <c:numRef>
              <c:f>Plan1!$Q$2:$Q$4</c:f>
              <c:numCache>
                <c:formatCode>###0.0%</c:formatCode>
                <c:ptCount val="3"/>
                <c:pt idx="0">
                  <c:v>0.83595697341786979</c:v>
                </c:pt>
                <c:pt idx="1">
                  <c:v>7.4493534302490921E-2</c:v>
                </c:pt>
                <c:pt idx="2">
                  <c:v>8.9549492279639334E-2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7B0-4B09-A7AE-5CECF4131747}"/>
            </c:ext>
          </c:extLst>
        </c:ser>
        <c:ser>
          <c:idx val="3"/>
          <c:order val="3"/>
          <c:tx>
            <c:strRef>
              <c:f>Plan1!$R$1</c:f>
              <c:strCache>
                <c:ptCount val="1"/>
                <c:pt idx="0">
                  <c:v>EPP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Plan1!$N$2:$N$4</c:f>
              <c:strCache>
                <c:ptCount val="3"/>
                <c:pt idx="0">
                  <c:v>Sim, planeja</c:v>
                </c:pt>
                <c:pt idx="1">
                  <c:v>Não, não planeja ir ao SEBRAE</c:v>
                </c:pt>
                <c:pt idx="2">
                  <c:v>Não sabe informar</c:v>
                </c:pt>
              </c:strCache>
            </c:strRef>
          </c:cat>
          <c:val>
            <c:numRef>
              <c:f>Plan1!$R$2:$R$4</c:f>
              <c:numCache>
                <c:formatCode>###0.0%</c:formatCode>
                <c:ptCount val="3"/>
                <c:pt idx="0">
                  <c:v>0.82906304948505394</c:v>
                </c:pt>
                <c:pt idx="1">
                  <c:v>6.3803064556644057E-2</c:v>
                </c:pt>
                <c:pt idx="2">
                  <c:v>0.10713388595830194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58-498B-9000-3D0E01F3942B}"/>
            </c:ext>
          </c:extLst>
        </c:ser>
        <c:ser>
          <c:idx val="4"/>
          <c:order val="4"/>
          <c:tx>
            <c:strRef>
              <c:f>Plan1!$S$1</c:f>
              <c:strCache>
                <c:ptCount val="1"/>
                <c:pt idx="0">
                  <c:v>PE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Plan1!$N$2:$N$4</c:f>
              <c:strCache>
                <c:ptCount val="3"/>
                <c:pt idx="0">
                  <c:v>Sim, planeja</c:v>
                </c:pt>
                <c:pt idx="1">
                  <c:v>Não, não planeja ir ao SEBRAE</c:v>
                </c:pt>
                <c:pt idx="2">
                  <c:v>Não sabe informar</c:v>
                </c:pt>
              </c:strCache>
            </c:strRef>
          </c:cat>
          <c:val>
            <c:numRef>
              <c:f>Plan1!$S$2:$S$4</c:f>
              <c:numCache>
                <c:formatCode>###0.0%</c:formatCode>
                <c:ptCount val="3"/>
                <c:pt idx="0">
                  <c:v>0.81016584025108174</c:v>
                </c:pt>
                <c:pt idx="1">
                  <c:v>8.5167233086337224E-2</c:v>
                </c:pt>
                <c:pt idx="2">
                  <c:v>0.10466692666258101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58-498B-9000-3D0E01F394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0022224"/>
        <c:axId val="620022616"/>
      </c:barChart>
      <c:catAx>
        <c:axId val="620022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20022616"/>
        <c:crosses val="autoZero"/>
        <c:auto val="1"/>
        <c:lblAlgn val="ctr"/>
        <c:lblOffset val="100"/>
        <c:noMultiLvlLbl val="0"/>
      </c:catAx>
      <c:valAx>
        <c:axId val="620022616"/>
        <c:scaling>
          <c:orientation val="minMax"/>
          <c:max val="1"/>
          <c:min val="0"/>
        </c:scaling>
        <c:delete val="1"/>
        <c:axPos val="l"/>
        <c:numFmt formatCode="###0.0%" sourceLinked="1"/>
        <c:majorTickMark val="out"/>
        <c:minorTickMark val="none"/>
        <c:tickLblPos val="nextTo"/>
        <c:crossAx val="6200222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prstDash val="lgDash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Planilha1!$A$11:$A$18</c:f>
              <c:strCache>
                <c:ptCount val="8"/>
                <c:pt idx="0">
                  <c:v>Antes de 2009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Planilha1!$C$11:$C$18</c:f>
              <c:numCache>
                <c:formatCode>0.0%</c:formatCode>
                <c:ptCount val="8"/>
                <c:pt idx="0">
                  <c:v>2.9539187053011163E-2</c:v>
                </c:pt>
                <c:pt idx="1">
                  <c:v>1.0874677855824659E-2</c:v>
                </c:pt>
                <c:pt idx="2">
                  <c:v>2.0516774574077377E-2</c:v>
                </c:pt>
                <c:pt idx="3">
                  <c:v>1.4803869598888502E-2</c:v>
                </c:pt>
                <c:pt idx="4">
                  <c:v>2.7121536165328735E-2</c:v>
                </c:pt>
                <c:pt idx="5">
                  <c:v>5.3163206367068908E-2</c:v>
                </c:pt>
                <c:pt idx="6">
                  <c:v>0.13356604863401375</c:v>
                </c:pt>
                <c:pt idx="7">
                  <c:v>0.37193882433750475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AE-47FA-AB91-7F3F2AFAE99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1412000"/>
        <c:axId val="621412392"/>
      </c:lineChart>
      <c:catAx>
        <c:axId val="6214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1412392"/>
        <c:crosses val="autoZero"/>
        <c:auto val="1"/>
        <c:lblAlgn val="ctr"/>
        <c:lblOffset val="100"/>
        <c:noMultiLvlLbl val="0"/>
      </c:catAx>
      <c:valAx>
        <c:axId val="621412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14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671067574881161E-2"/>
          <c:y val="3.5446774277151087E-2"/>
          <c:w val="0.34413359197621313"/>
          <c:h val="0.9149562147504422"/>
        </c:manualLayout>
      </c:layout>
      <c:pieChart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1C8-43FA-8B5F-A585CC5E05C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1C8-43FA-8B5F-A585CC5E05CA}"/>
              </c:ext>
            </c:extLst>
          </c:dPt>
          <c:dLbls>
            <c:dLbl>
              <c:idx val="0"/>
              <c:layout>
                <c:manualLayout>
                  <c:x val="-0.11023079296867752"/>
                  <c:y val="0.162317490455149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C8-43FA-8B5F-A585CC5E05C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184634374941992E-2"/>
                  <c:y val="-0.216423320606865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C8-43FA-8B5F-A585CC5E05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Plan1!$C$13:$C$14</c:f>
              <c:strCache>
                <c:ptCount val="2"/>
                <c:pt idx="0">
                  <c:v>Não pretende ir ao SEBRAE</c:v>
                </c:pt>
                <c:pt idx="1">
                  <c:v>Sim, planeja visitar o SEBRAE </c:v>
                </c:pt>
              </c:strCache>
            </c:strRef>
          </c:cat>
          <c:val>
            <c:numRef>
              <c:f>Plan1!$D$13:$D$14</c:f>
              <c:numCache>
                <c:formatCode>0.0%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1C8-43FA-8B5F-A585CC5E0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323932981280269"/>
          <c:y val="0.60082891267872851"/>
          <c:w val="0.36851483714924205"/>
          <c:h val="0.39917108732127149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03886955964911E-4"/>
          <c:y val="0.1815554733581331"/>
          <c:w val="0.99932896113044034"/>
          <c:h val="0.65478583844884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Plan1!$F$20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37C-47E9-B80E-AD0C1DDF125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37C-47E9-B80E-AD0C1DDF125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37C-47E9-B80E-AD0C1DDF12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Plan1!$F$21:$F$25</c:f>
              <c:numCache>
                <c:formatCode>0.0%</c:formatCode>
                <c:ptCount val="5"/>
                <c:pt idx="0">
                  <c:v>0.434</c:v>
                </c:pt>
                <c:pt idx="1">
                  <c:v>0.3</c:v>
                </c:pt>
                <c:pt idx="2">
                  <c:v>0.16900000000000001</c:v>
                </c:pt>
                <c:pt idx="3">
                  <c:v>0.08</c:v>
                </c:pt>
                <c:pt idx="4">
                  <c:v>0.222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7C-47E9-B80E-AD0C1DDF125B}"/>
            </c:ext>
          </c:extLst>
        </c:ser>
        <c:ser>
          <c:idx val="1"/>
          <c:order val="1"/>
          <c:tx>
            <c:strRef>
              <c:f>Plan1!$G$20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1"/>
              <c:layout>
                <c:manualLayout>
                  <c:x val="-3.4246459907035379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37C-47E9-B80E-AD0C1DDF125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616149767589224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37C-47E9-B80E-AD0C1DDF12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Plan1!$G$21:$G$25</c:f>
              <c:numCache>
                <c:formatCode>###0.0%</c:formatCode>
                <c:ptCount val="5"/>
                <c:pt idx="0">
                  <c:v>0.56510049950568619</c:v>
                </c:pt>
                <c:pt idx="1">
                  <c:v>0.36734112182114897</c:v>
                </c:pt>
                <c:pt idx="2">
                  <c:v>0.30763263708752914</c:v>
                </c:pt>
                <c:pt idx="3">
                  <c:v>0.14874720620771692</c:v>
                </c:pt>
                <c:pt idx="4">
                  <c:v>0.35180975523607166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7C-47E9-B80E-AD0C1DDF125B}"/>
            </c:ext>
          </c:extLst>
        </c:ser>
        <c:ser>
          <c:idx val="2"/>
          <c:order val="2"/>
          <c:tx>
            <c:strRef>
              <c:f>Plan1!$H$20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>
                <a:alpha val="80000"/>
              </a:srgb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DAD98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37C-47E9-B80E-AD0C1DDF125B}"/>
              </c:ext>
            </c:extLst>
          </c:dPt>
          <c:dLbls>
            <c:dLbl>
              <c:idx val="0"/>
              <c:layout>
                <c:manualLayout>
                  <c:x val="9.8708168228221552E-3"/>
                  <c:y val="-5.1653526098830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37C-47E9-B80E-AD0C1DDF125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23229953517846E-3"/>
                  <c:y val="8.1132688999237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37C-47E9-B80E-AD0C1DDF12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Plan1!$H$21:$H$25</c:f>
              <c:numCache>
                <c:formatCode>###0.0%</c:formatCode>
                <c:ptCount val="5"/>
                <c:pt idx="0">
                  <c:v>0.56905177865211742</c:v>
                </c:pt>
                <c:pt idx="1">
                  <c:v>0.39233750812737023</c:v>
                </c:pt>
                <c:pt idx="2">
                  <c:v>0.24845354649537468</c:v>
                </c:pt>
                <c:pt idx="3">
                  <c:v>0.11376571092092125</c:v>
                </c:pt>
                <c:pt idx="4">
                  <c:v>0.34975021498528003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7C-47E9-B80E-AD0C1DDF12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6013560"/>
        <c:axId val="606013952"/>
      </c:barChart>
      <c:catAx>
        <c:axId val="606013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6013952"/>
        <c:crosses val="autoZero"/>
        <c:auto val="1"/>
        <c:lblAlgn val="ctr"/>
        <c:lblOffset val="100"/>
        <c:noMultiLvlLbl val="0"/>
      </c:catAx>
      <c:valAx>
        <c:axId val="6060139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6013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131516812385602"/>
          <c:y val="6.9298794323632644E-4"/>
          <c:w val="0.37518460350645666"/>
          <c:h val="9.82590559530619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446963722142147E-2"/>
          <c:y val="0.17243345697853135"/>
          <c:w val="0.98355303627785784"/>
          <c:h val="0.58264125617502194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C97A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E4-42F9-A085-F62F6B228DE0}"/>
              </c:ext>
            </c:extLst>
          </c:dPt>
          <c:dPt>
            <c:idx val="1"/>
            <c:invertIfNegative val="0"/>
            <c:bubble3D val="0"/>
            <c:spPr>
              <a:solidFill>
                <a:srgbClr val="F8A96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E4-42F9-A085-F62F6B228DE0}"/>
              </c:ext>
            </c:extLst>
          </c:dPt>
          <c:dPt>
            <c:idx val="2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E4-42F9-A085-F62F6B228DE0}"/>
              </c:ext>
            </c:extLst>
          </c:dPt>
          <c:dPt>
            <c:idx val="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E4-42F9-A085-F62F6B228DE0}"/>
              </c:ext>
            </c:extLst>
          </c:dPt>
          <c:dPt>
            <c:idx val="4"/>
            <c:invertIfNegative val="0"/>
            <c:bubble3D val="0"/>
            <c:spPr>
              <a:solidFill>
                <a:srgbClr val="E7D0A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EE4-42F9-A085-F62F6B228DE0}"/>
              </c:ext>
            </c:extLst>
          </c:dPt>
          <c:dPt>
            <c:idx val="5"/>
            <c:invertIfNegative val="0"/>
            <c:bubble3D val="0"/>
            <c:spPr>
              <a:solidFill>
                <a:srgbClr val="9F89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EE4-42F9-A085-F62F6B228DE0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EE4-42F9-A085-F62F6B228D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Plan1!$AP$69:$AP$75</c:f>
              <c:strCache>
                <c:ptCount val="7"/>
                <c:pt idx="0">
                  <c:v>Não é necessário</c:v>
                </c:pt>
                <c:pt idx="1">
                  <c:v>Não tem tempo</c:v>
                </c:pt>
                <c:pt idx="2">
                  <c:v>Outro</c:v>
                </c:pt>
                <c:pt idx="3">
                  <c:v>Não respondeu</c:v>
                </c:pt>
                <c:pt idx="4">
                  <c:v>Não tem Sebrae na região</c:v>
                </c:pt>
                <c:pt idx="5">
                  <c:v>Quando preciso de ajuda, procuro orientar-me com contadores</c:v>
                </c:pt>
                <c:pt idx="6">
                  <c:v>Costumo procurar outras instituições de apoio</c:v>
                </c:pt>
              </c:strCache>
            </c:strRef>
          </c:cat>
          <c:val>
            <c:numRef>
              <c:f>Plan1!$AQ$69:$AQ$75</c:f>
              <c:numCache>
                <c:formatCode>###0.0%</c:formatCode>
                <c:ptCount val="7"/>
                <c:pt idx="0">
                  <c:v>0.37645255700250485</c:v>
                </c:pt>
                <c:pt idx="1">
                  <c:v>0.24856915393304393</c:v>
                </c:pt>
                <c:pt idx="2">
                  <c:v>0.21317025190041827</c:v>
                </c:pt>
                <c:pt idx="3">
                  <c:v>9.3576442245563565E-2</c:v>
                </c:pt>
                <c:pt idx="4">
                  <c:v>8.0312449991195092E-2</c:v>
                </c:pt>
                <c:pt idx="5">
                  <c:v>2.7690632727301944E-2</c:v>
                </c:pt>
                <c:pt idx="6">
                  <c:v>1.18625739628132E-2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EE4-42F9-A085-F62F6B228D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1413960"/>
        <c:axId val="621414352"/>
      </c:barChart>
      <c:catAx>
        <c:axId val="621413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21414352"/>
        <c:crosses val="autoZero"/>
        <c:auto val="1"/>
        <c:lblAlgn val="ctr"/>
        <c:lblOffset val="100"/>
        <c:noMultiLvlLbl val="0"/>
      </c:catAx>
      <c:valAx>
        <c:axId val="621414352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621413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015781785876545"/>
          <c:y val="2.3996040850109934E-2"/>
          <c:w val="0.49984218214123455"/>
          <c:h val="0.93332882161073594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C97A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04A-446F-8B38-70F482F625F4}"/>
              </c:ext>
            </c:extLst>
          </c:dPt>
          <c:dPt>
            <c:idx val="1"/>
            <c:invertIfNegative val="0"/>
            <c:bubble3D val="0"/>
            <c:spPr>
              <a:solidFill>
                <a:srgbClr val="F8A96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A-446F-8B38-70F482F625F4}"/>
              </c:ext>
            </c:extLst>
          </c:dPt>
          <c:dPt>
            <c:idx val="2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04A-446F-8B38-70F482F625F4}"/>
              </c:ext>
            </c:extLst>
          </c:dPt>
          <c:dPt>
            <c:idx val="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04A-446F-8B38-70F482F625F4}"/>
              </c:ext>
            </c:extLst>
          </c:dPt>
          <c:dPt>
            <c:idx val="4"/>
            <c:invertIfNegative val="0"/>
            <c:bubble3D val="0"/>
            <c:spPr>
              <a:solidFill>
                <a:srgbClr val="E7D0A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4A-446F-8B38-70F482F625F4}"/>
              </c:ext>
            </c:extLst>
          </c:dPt>
          <c:dPt>
            <c:idx val="5"/>
            <c:invertIfNegative val="0"/>
            <c:bubble3D val="0"/>
            <c:spPr>
              <a:solidFill>
                <a:srgbClr val="9F89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4A-446F-8B38-70F482F625F4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04A-446F-8B38-70F482F625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Planilha1!$C$6:$C$22</c:f>
              <c:strCache>
                <c:ptCount val="17"/>
                <c:pt idx="0">
                  <c:v>Autônoma/o</c:v>
                </c:pt>
                <c:pt idx="1">
                  <c:v>Não é necessário</c:v>
                </c:pt>
                <c:pt idx="2">
                  <c:v>Não conhece os benefícios do Sebrae</c:v>
                </c:pt>
                <c:pt idx="3">
                  <c:v>Falta de retorno/apoio do Sebrae</c:v>
                </c:pt>
                <c:pt idx="4">
                  <c:v>Mudou de profissão/não é empreendedor</c:v>
                </c:pt>
                <c:pt idx="5">
                  <c:v>Falta de retorno/ajuda do Sebrae</c:v>
                </c:pt>
                <c:pt idx="6">
                  <c:v>Alto custo/crise</c:v>
                </c:pt>
                <c:pt idx="7">
                  <c:v>Aposentado/idade avançada</c:v>
                </c:pt>
                <c:pt idx="8">
                  <c:v>Não aborda assuntos do seu interesse</c:v>
                </c:pt>
                <c:pt idx="9">
                  <c:v>Não se programou ainda</c:v>
                </c:pt>
                <c:pt idx="10">
                  <c:v>Espera que ofereçam consultoria/não foi convidado</c:v>
                </c:pt>
                <c:pt idx="11">
                  <c:v>Questões pessoais</c:v>
                </c:pt>
                <c:pt idx="12">
                  <c:v>Insatisfeito com o Sebrae</c:v>
                </c:pt>
                <c:pt idx="13">
                  <c:v>Não especificou</c:v>
                </c:pt>
                <c:pt idx="14">
                  <c:v>Não tem interesse</c:v>
                </c:pt>
                <c:pt idx="15">
                  <c:v>Não pensou/vai pensar a respeito</c:v>
                </c:pt>
                <c:pt idx="16">
                  <c:v>Fechou/vai fechar a empresa</c:v>
                </c:pt>
              </c:strCache>
            </c:strRef>
          </c:cat>
          <c:val>
            <c:numRef>
              <c:f>Planilha1!$E$6:$E$22</c:f>
              <c:numCache>
                <c:formatCode>0.0%</c:formatCode>
                <c:ptCount val="17"/>
                <c:pt idx="0">
                  <c:v>2.0389866132078821E-3</c:v>
                </c:pt>
                <c:pt idx="1">
                  <c:v>2.2332969754674799E-3</c:v>
                </c:pt>
                <c:pt idx="2">
                  <c:v>2.7824815348242069E-3</c:v>
                </c:pt>
                <c:pt idx="3">
                  <c:v>3.2649765280849449E-3</c:v>
                </c:pt>
                <c:pt idx="4">
                  <c:v>5.0171176582052609E-3</c:v>
                </c:pt>
                <c:pt idx="5">
                  <c:v>5.1363018225133528E-3</c:v>
                </c:pt>
                <c:pt idx="6">
                  <c:v>7.3125510968625775E-3</c:v>
                </c:pt>
                <c:pt idx="7">
                  <c:v>7.5874781635193343E-3</c:v>
                </c:pt>
                <c:pt idx="8">
                  <c:v>7.9754293140817424E-3</c:v>
                </c:pt>
                <c:pt idx="9">
                  <c:v>9.4053714561961373E-3</c:v>
                </c:pt>
                <c:pt idx="10">
                  <c:v>9.7318557175254949E-3</c:v>
                </c:pt>
                <c:pt idx="11">
                  <c:v>1.3918969498897546E-2</c:v>
                </c:pt>
                <c:pt idx="12">
                  <c:v>1.4896949220180691E-2</c:v>
                </c:pt>
                <c:pt idx="13">
                  <c:v>1.5185937339929977E-2</c:v>
                </c:pt>
                <c:pt idx="14">
                  <c:v>1.9287881313998716E-2</c:v>
                </c:pt>
                <c:pt idx="15">
                  <c:v>4.3666935165823338E-2</c:v>
                </c:pt>
                <c:pt idx="16">
                  <c:v>4.3727732481099603E-2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4A-446F-8B38-70F482F625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1415528"/>
        <c:axId val="621415920"/>
      </c:barChart>
      <c:catAx>
        <c:axId val="621415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21415920"/>
        <c:crosses val="autoZero"/>
        <c:auto val="1"/>
        <c:lblAlgn val="ctr"/>
        <c:lblOffset val="100"/>
        <c:noMultiLvlLbl val="0"/>
      </c:catAx>
      <c:valAx>
        <c:axId val="62141592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621415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446963722142147E-2"/>
          <c:y val="0.26201335103553725"/>
          <c:w val="0.98355303627785784"/>
          <c:h val="0.62196774680675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Plan1!$Q$27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50-43DC-949C-D6CE52E7125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F50-43DC-949C-D6CE52E712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Plan1!$P$28:$P$29</c:f>
              <c:strCache>
                <c:ptCount val="2"/>
                <c:pt idx="0">
                  <c:v>Sim, planeja </c:v>
                </c:pt>
                <c:pt idx="1">
                  <c:v>Não, não pretende ir ao SEBRAE</c:v>
                </c:pt>
              </c:strCache>
            </c:strRef>
          </c:cat>
          <c:val>
            <c:numRef>
              <c:f>Plan1!$Q$28:$Q$29</c:f>
              <c:numCache>
                <c:formatCode>0.0%</c:formatCode>
                <c:ptCount val="2"/>
                <c:pt idx="0">
                  <c:v>0.4719101123595506</c:v>
                </c:pt>
                <c:pt idx="1">
                  <c:v>0.5280898876404494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50-43DC-949C-D6CE52E7125B}"/>
            </c:ext>
          </c:extLst>
        </c:ser>
        <c:ser>
          <c:idx val="1"/>
          <c:order val="1"/>
          <c:tx>
            <c:strRef>
              <c:f>Plan1!$R$27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F50-43DC-949C-D6CE52E712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Plan1!$P$28:$P$29</c:f>
              <c:strCache>
                <c:ptCount val="2"/>
                <c:pt idx="0">
                  <c:v>Sim, planeja </c:v>
                </c:pt>
                <c:pt idx="1">
                  <c:v>Não, não pretende ir ao SEBRAE</c:v>
                </c:pt>
              </c:strCache>
            </c:strRef>
          </c:cat>
          <c:val>
            <c:numRef>
              <c:f>Plan1!$R$28:$R$29</c:f>
              <c:numCache>
                <c:formatCode>0.0%</c:formatCode>
                <c:ptCount val="2"/>
                <c:pt idx="0">
                  <c:v>0.505</c:v>
                </c:pt>
                <c:pt idx="1">
                  <c:v>0.495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F50-43DC-949C-D6CE52E7125B}"/>
            </c:ext>
          </c:extLst>
        </c:ser>
        <c:ser>
          <c:idx val="2"/>
          <c:order val="2"/>
          <c:tx>
            <c:strRef>
              <c:f>Plan1!$S$27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Plan1!$P$28:$P$29</c:f>
              <c:strCache>
                <c:ptCount val="2"/>
                <c:pt idx="0">
                  <c:v>Sim, planeja </c:v>
                </c:pt>
                <c:pt idx="1">
                  <c:v>Não, não pretende ir ao SEBRAE</c:v>
                </c:pt>
              </c:strCache>
            </c:strRef>
          </c:cat>
          <c:val>
            <c:numRef>
              <c:f>Plan1!$S$28:$S$29</c:f>
              <c:numCache>
                <c:formatCode>0.0%</c:formatCode>
                <c:ptCount val="2"/>
                <c:pt idx="0">
                  <c:v>0.69099999999999995</c:v>
                </c:pt>
                <c:pt idx="1">
                  <c:v>0.309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50-43DC-949C-D6CE52E712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0012032"/>
        <c:axId val="620011640"/>
      </c:barChart>
      <c:catAx>
        <c:axId val="620012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20011640"/>
        <c:crosses val="autoZero"/>
        <c:auto val="1"/>
        <c:lblAlgn val="ctr"/>
        <c:lblOffset val="100"/>
        <c:noMultiLvlLbl val="0"/>
      </c:catAx>
      <c:valAx>
        <c:axId val="6200116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2001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4545788900336228E-2"/>
          <c:y val="8.1436122819780257E-3"/>
          <c:w val="0.81125796432739516"/>
          <c:h val="0.17138561823504173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446963722142147E-2"/>
          <c:y val="0.17243345697853135"/>
          <c:w val="0.98355303627785784"/>
          <c:h val="0.71154733909378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Plan1!$V$28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5DAD98"/>
            </a:solidFill>
            <a:ln>
              <a:solidFill>
                <a:sysClr val="windowText" lastClr="000000">
                  <a:lumMod val="85000"/>
                  <a:lumOff val="1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88F-4D7D-B235-A3302BA4F2B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88F-4D7D-B235-A3302BA4F2B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88F-4D7D-B235-A3302BA4F2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Plan1!$W$27:$X$27</c:f>
              <c:strCache>
                <c:ptCount val="2"/>
                <c:pt idx="0">
                  <c:v>Sim, planeja</c:v>
                </c:pt>
                <c:pt idx="1">
                  <c:v>Não, não pretende ir ao SEBRAE</c:v>
                </c:pt>
              </c:strCache>
            </c:strRef>
          </c:cat>
          <c:val>
            <c:numRef>
              <c:f>Plan1!$W$28:$X$28</c:f>
              <c:numCache>
                <c:formatCode>###0.0%</c:formatCode>
                <c:ptCount val="2"/>
                <c:pt idx="0">
                  <c:v>0.76464076931059533</c:v>
                </c:pt>
                <c:pt idx="1">
                  <c:v>0.2353592306894047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8F-4D7D-B235-A3302BA4F2B9}"/>
            </c:ext>
          </c:extLst>
        </c:ser>
        <c:ser>
          <c:idx val="1"/>
          <c:order val="1"/>
          <c:tx>
            <c:strRef>
              <c:f>Plan1!$V$29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CA6A68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88F-4D7D-B235-A3302BA4F2B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88F-4D7D-B235-A3302BA4F2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Plan1!$W$27:$X$27</c:f>
              <c:strCache>
                <c:ptCount val="2"/>
                <c:pt idx="0">
                  <c:v>Sim, planeja</c:v>
                </c:pt>
                <c:pt idx="1">
                  <c:v>Não, não pretende ir ao SEBRAE</c:v>
                </c:pt>
              </c:strCache>
            </c:strRef>
          </c:cat>
          <c:val>
            <c:numRef>
              <c:f>Plan1!$W$29:$X$29</c:f>
              <c:numCache>
                <c:formatCode>###0.0%</c:formatCode>
                <c:ptCount val="2"/>
                <c:pt idx="0">
                  <c:v>0.64482149169317782</c:v>
                </c:pt>
                <c:pt idx="1">
                  <c:v>0.35517850830682218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8F-4D7D-B235-A3302BA4F2B9}"/>
            </c:ext>
          </c:extLst>
        </c:ser>
        <c:ser>
          <c:idx val="2"/>
          <c:order val="2"/>
          <c:tx>
            <c:strRef>
              <c:f>Plan1!$V$30</c:f>
              <c:strCache>
                <c:ptCount val="1"/>
                <c:pt idx="0">
                  <c:v>EPP</c:v>
                </c:pt>
              </c:strCache>
            </c:strRef>
          </c:tx>
          <c:spPr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Plan1!$W$27:$X$27</c:f>
              <c:strCache>
                <c:ptCount val="2"/>
                <c:pt idx="0">
                  <c:v>Sim, planeja</c:v>
                </c:pt>
                <c:pt idx="1">
                  <c:v>Não, não pretende ir ao SEBRAE</c:v>
                </c:pt>
              </c:strCache>
            </c:strRef>
          </c:cat>
          <c:val>
            <c:numRef>
              <c:f>Plan1!$W$30:$X$30</c:f>
              <c:numCache>
                <c:formatCode>###0.0%</c:formatCode>
                <c:ptCount val="2"/>
                <c:pt idx="0">
                  <c:v>0.63461294818193337</c:v>
                </c:pt>
                <c:pt idx="1">
                  <c:v>0.36538705181806663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B08-456D-BEC3-4F1189CAFCBE}"/>
            </c:ext>
          </c:extLst>
        </c:ser>
        <c:ser>
          <c:idx val="3"/>
          <c:order val="3"/>
          <c:tx>
            <c:strRef>
              <c:f>Plan1!$V$31</c:f>
              <c:strCache>
                <c:ptCount val="1"/>
                <c:pt idx="0">
                  <c:v>PE</c:v>
                </c:pt>
              </c:strCache>
            </c:strRef>
          </c:tx>
          <c:spPr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Plan1!$W$27:$X$27</c:f>
              <c:strCache>
                <c:ptCount val="2"/>
                <c:pt idx="0">
                  <c:v>Sim, planeja</c:v>
                </c:pt>
                <c:pt idx="1">
                  <c:v>Não, não pretende ir ao SEBRAE</c:v>
                </c:pt>
              </c:strCache>
            </c:strRef>
          </c:cat>
          <c:val>
            <c:numRef>
              <c:f>Plan1!$W$31:$X$31</c:f>
              <c:numCache>
                <c:formatCode>###0.0%</c:formatCode>
                <c:ptCount val="2"/>
                <c:pt idx="0">
                  <c:v>0.63053221288515404</c:v>
                </c:pt>
                <c:pt idx="1">
                  <c:v>0.3694677871148459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B08-456D-BEC3-4F1189CAFCBE}"/>
            </c:ext>
          </c:extLst>
        </c:ser>
        <c:ser>
          <c:idx val="4"/>
          <c:order val="4"/>
          <c:tx>
            <c:strRef>
              <c:f>Plan1!$V$32</c:f>
              <c:strCache>
                <c:ptCount val="1"/>
                <c:pt idx="0">
                  <c:v>PR</c:v>
                </c:pt>
              </c:strCache>
            </c:strRef>
          </c:tx>
          <c:spPr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Plan1!$W$27:$X$27</c:f>
              <c:strCache>
                <c:ptCount val="2"/>
                <c:pt idx="0">
                  <c:v>Sim, planeja</c:v>
                </c:pt>
                <c:pt idx="1">
                  <c:v>Não, não pretende ir ao SEBRAE</c:v>
                </c:pt>
              </c:strCache>
            </c:strRef>
          </c:cat>
          <c:val>
            <c:numRef>
              <c:f>Plan1!$W$32:$X$32</c:f>
              <c:numCache>
                <c:formatCode>###0.0%</c:formatCode>
                <c:ptCount val="2"/>
                <c:pt idx="0">
                  <c:v>0.59805045871559637</c:v>
                </c:pt>
                <c:pt idx="1">
                  <c:v>0.40194954128440363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B08-456D-BEC3-4F1189CAFC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6"/>
        <c:axId val="620010856"/>
        <c:axId val="620021832"/>
      </c:barChart>
      <c:catAx>
        <c:axId val="620010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20021832"/>
        <c:crosses val="autoZero"/>
        <c:auto val="1"/>
        <c:lblAlgn val="ctr"/>
        <c:lblOffset val="100"/>
        <c:noMultiLvlLbl val="0"/>
      </c:catAx>
      <c:valAx>
        <c:axId val="620021832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620010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398310966286786"/>
          <c:y val="0"/>
          <c:w val="0.81125796432739516"/>
          <c:h val="0.1189570219791559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67752959640353E-2"/>
          <c:y val="0.11840077124515209"/>
          <c:w val="0.94875569617424738"/>
          <c:h val="0.709827298542589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Conhece/já ouviu falar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Planilha1!$B$2</c:f>
              <c:numCache>
                <c:formatCode>0.0%</c:formatCode>
                <c:ptCount val="1"/>
                <c:pt idx="0">
                  <c:v>0.92583637398631946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50-47FC-B5B4-20AB11B5FEC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 conhece, esta é a primeira vez que ouve falar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Planilha1!$C$2</c:f>
              <c:numCache>
                <c:formatCode>0.0%</c:formatCode>
                <c:ptCount val="1"/>
                <c:pt idx="0">
                  <c:v>7.4163626013680595E-2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50-47FC-B5B4-20AB11B5FE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21416704"/>
        <c:axId val="621417096"/>
      </c:barChart>
      <c:catAx>
        <c:axId val="62141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1417096"/>
        <c:crosses val="autoZero"/>
        <c:auto val="1"/>
        <c:lblAlgn val="ctr"/>
        <c:lblOffset val="100"/>
        <c:noMultiLvlLbl val="0"/>
      </c:catAx>
      <c:valAx>
        <c:axId val="62141709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14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7315928992581"/>
          <c:y val="0"/>
          <c:w val="0.711842746395144"/>
          <c:h val="8.9738737942388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9466159234496"/>
          <c:y val="0.18621344043843852"/>
          <c:w val="0.87036443787356987"/>
          <c:h val="0.70982729854258975"/>
        </c:manualLayout>
      </c:layout>
      <c:lineChart>
        <c:grouping val="standard"/>
        <c:varyColors val="0"/>
        <c:ser>
          <c:idx val="0"/>
          <c:order val="0"/>
          <c:tx>
            <c:strRef>
              <c:f>Planilha1!$I$1</c:f>
              <c:strCache>
                <c:ptCount val="1"/>
                <c:pt idx="0">
                  <c:v>Conhece/já ouviu falar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970137374816232E-2"/>
                  <c:y val="-5.700777874766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2E-49EA-926E-08AE2FB2069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351864532992463E-2"/>
                  <c:y val="-4.8237351248024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2E-49EA-926E-08AE2FB2069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99536121272141E-2"/>
                  <c:y val="-6.1392992497486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2E-49EA-926E-08AE2FB206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Planilha1!$H$2:$H$4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Planilha1!$I$2:$I$4</c:f>
              <c:numCache>
                <c:formatCode>0.0%</c:formatCode>
                <c:ptCount val="3"/>
                <c:pt idx="0">
                  <c:v>0.95299999999999996</c:v>
                </c:pt>
                <c:pt idx="1">
                  <c:v>0.93289970829878699</c:v>
                </c:pt>
                <c:pt idx="2">
                  <c:v>0.92583637398631946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D63-43D3-A590-FC3443AFBE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1419056"/>
        <c:axId val="621419448"/>
      </c:lineChart>
      <c:catAx>
        <c:axId val="6214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1419448"/>
        <c:crosses val="autoZero"/>
        <c:auto val="1"/>
        <c:lblAlgn val="ctr"/>
        <c:lblOffset val="100"/>
        <c:noMultiLvlLbl val="0"/>
      </c:catAx>
      <c:valAx>
        <c:axId val="6214194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141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70973865095191"/>
          <c:y val="8.7704274996408954E-3"/>
          <c:w val="0.25046414414708029"/>
          <c:h val="8.9738737942388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671067574881161E-2"/>
          <c:y val="3.5446774277151087E-2"/>
          <c:w val="0.34413359197621313"/>
          <c:h val="0.9149562147504422"/>
        </c:manualLayout>
      </c:layout>
      <c:pieChart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CA6A6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50-4C11-9E67-CC18F767E2A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150-4C11-9E67-CC18F767E2A4}"/>
              </c:ext>
            </c:extLst>
          </c:dPt>
          <c:dLbls>
            <c:dLbl>
              <c:idx val="0"/>
              <c:layout>
                <c:manualLayout>
                  <c:x val="-0.13736452662250584"/>
                  <c:y val="-4.05793726137874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50-4C11-9E67-CC18F767E2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009484254756387E-2"/>
                  <c:y val="4.50881917930970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50-4C11-9E67-CC18F767E2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Plan1!$C$13:$C$14</c:f>
              <c:strCache>
                <c:ptCount val="2"/>
                <c:pt idx="0">
                  <c:v>Não pretende ir ao SEBRAE</c:v>
                </c:pt>
                <c:pt idx="1">
                  <c:v>Sim, planeja visitar o SEBRAE </c:v>
                </c:pt>
              </c:strCache>
            </c:strRef>
          </c:cat>
          <c:val>
            <c:numRef>
              <c:f>Plan1!$D$13:$D$14</c:f>
              <c:numCache>
                <c:formatCode>0.0%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150-4C11-9E67-CC18F767E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323932981280269"/>
          <c:y val="0.60082891267872851"/>
          <c:w val="0.36851483714924205"/>
          <c:h val="0.39917108732127149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446963722142147E-2"/>
          <c:y val="0.17243345697853135"/>
          <c:w val="0.98355303627785784"/>
          <c:h val="0.58264125617502194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C97A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04A-446F-8B38-70F482F625F4}"/>
              </c:ext>
            </c:extLst>
          </c:dPt>
          <c:dPt>
            <c:idx val="1"/>
            <c:invertIfNegative val="0"/>
            <c:bubble3D val="0"/>
            <c:spPr>
              <a:solidFill>
                <a:srgbClr val="F8A96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A-446F-8B38-70F482F625F4}"/>
              </c:ext>
            </c:extLst>
          </c:dPt>
          <c:dPt>
            <c:idx val="2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04A-446F-8B38-70F482F625F4}"/>
              </c:ext>
            </c:extLst>
          </c:dPt>
          <c:dPt>
            <c:idx val="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04A-446F-8B38-70F482F625F4}"/>
              </c:ext>
            </c:extLst>
          </c:dPt>
          <c:dPt>
            <c:idx val="4"/>
            <c:invertIfNegative val="0"/>
            <c:bubble3D val="0"/>
            <c:spPr>
              <a:solidFill>
                <a:srgbClr val="E7D0A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4A-446F-8B38-70F482F625F4}"/>
              </c:ext>
            </c:extLst>
          </c:dPt>
          <c:dPt>
            <c:idx val="5"/>
            <c:invertIfNegative val="0"/>
            <c:bubble3D val="0"/>
            <c:spPr>
              <a:solidFill>
                <a:srgbClr val="9F89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4A-446F-8B38-70F482F625F4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04A-446F-8B38-70F482F625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Plan1!$AI$54:$AI$60</c:f>
              <c:strCache>
                <c:ptCount val="7"/>
                <c:pt idx="0">
                  <c:v>Não é necessário</c:v>
                </c:pt>
                <c:pt idx="1">
                  <c:v>Não tem tempo</c:v>
                </c:pt>
                <c:pt idx="2">
                  <c:v>Outro</c:v>
                </c:pt>
                <c:pt idx="3">
                  <c:v>Não tem Sebrae na região</c:v>
                </c:pt>
                <c:pt idx="4">
                  <c:v>Não respondeu</c:v>
                </c:pt>
                <c:pt idx="5">
                  <c:v>Quando preciso de ajuda, procuro orientar-me com contadores</c:v>
                </c:pt>
                <c:pt idx="6">
                  <c:v>Costumo procurar outras instituições de apoio</c:v>
                </c:pt>
              </c:strCache>
            </c:strRef>
          </c:cat>
          <c:val>
            <c:numRef>
              <c:f>Plan1!$AJ$54:$AJ$60</c:f>
              <c:numCache>
                <c:formatCode>###0.0%</c:formatCode>
                <c:ptCount val="7"/>
                <c:pt idx="0">
                  <c:v>0.47853024728049848</c:v>
                </c:pt>
                <c:pt idx="1">
                  <c:v>0.26388012675814976</c:v>
                </c:pt>
                <c:pt idx="2">
                  <c:v>0.1300237398030071</c:v>
                </c:pt>
                <c:pt idx="3">
                  <c:v>8.161605700470051E-2</c:v>
                </c:pt>
                <c:pt idx="4">
                  <c:v>4.8136006097227471E-2</c:v>
                </c:pt>
                <c:pt idx="5">
                  <c:v>4.3176538802361601E-2</c:v>
                </c:pt>
                <c:pt idx="6" formatCode="####.0%">
                  <c:v>7.8713309970352679E-3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4A-446F-8B38-70F482F625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0015952"/>
        <c:axId val="620019872"/>
      </c:barChart>
      <c:catAx>
        <c:axId val="620015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20019872"/>
        <c:crosses val="autoZero"/>
        <c:auto val="1"/>
        <c:lblAlgn val="ctr"/>
        <c:lblOffset val="100"/>
        <c:noMultiLvlLbl val="0"/>
      </c:catAx>
      <c:valAx>
        <c:axId val="620019872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62001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015781785876545"/>
          <c:y val="2.3996040850109934E-2"/>
          <c:w val="0.49984218214123455"/>
          <c:h val="0.93332882161073594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C97A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04A-446F-8B38-70F482F625F4}"/>
              </c:ext>
            </c:extLst>
          </c:dPt>
          <c:dPt>
            <c:idx val="1"/>
            <c:invertIfNegative val="0"/>
            <c:bubble3D val="0"/>
            <c:spPr>
              <a:solidFill>
                <a:srgbClr val="F8A96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A-446F-8B38-70F482F625F4}"/>
              </c:ext>
            </c:extLst>
          </c:dPt>
          <c:dPt>
            <c:idx val="2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04A-446F-8B38-70F482F625F4}"/>
              </c:ext>
            </c:extLst>
          </c:dPt>
          <c:dPt>
            <c:idx val="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04A-446F-8B38-70F482F625F4}"/>
              </c:ext>
            </c:extLst>
          </c:dPt>
          <c:dPt>
            <c:idx val="4"/>
            <c:invertIfNegative val="0"/>
            <c:bubble3D val="0"/>
            <c:spPr>
              <a:solidFill>
                <a:srgbClr val="E7D0A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4A-446F-8B38-70F482F625F4}"/>
              </c:ext>
            </c:extLst>
          </c:dPt>
          <c:dPt>
            <c:idx val="5"/>
            <c:invertIfNegative val="0"/>
            <c:bubble3D val="0"/>
            <c:spPr>
              <a:solidFill>
                <a:srgbClr val="9F89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4A-446F-8B38-70F482F625F4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04A-446F-8B38-70F482F625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Plan1!$U$86:$U$97</c:f>
              <c:strCache>
                <c:ptCount val="12"/>
                <c:pt idx="0">
                  <c:v>Não é necessário</c:v>
                </c:pt>
                <c:pt idx="1">
                  <c:v>Falta de retorno/apoio do Sebrae</c:v>
                </c:pt>
                <c:pt idx="2">
                  <c:v>Não especificou</c:v>
                </c:pt>
                <c:pt idx="3">
                  <c:v>Fechou/vai fechar a empresa</c:v>
                </c:pt>
                <c:pt idx="4">
                  <c:v>Insatisfeito com o Sebrae</c:v>
                </c:pt>
                <c:pt idx="5">
                  <c:v>Aposentado/idade avançada</c:v>
                </c:pt>
                <c:pt idx="6">
                  <c:v>Questões financeiras/crise</c:v>
                </c:pt>
                <c:pt idx="7">
                  <c:v>O Sebrae nunca o procurou</c:v>
                </c:pt>
                <c:pt idx="8">
                  <c:v>Não pensou/vai pensar a respeito</c:v>
                </c:pt>
                <c:pt idx="9">
                  <c:v>Questões pessoais</c:v>
                </c:pt>
                <c:pt idx="10">
                  <c:v>Não conhece os serviços/produtos do Sebrae</c:v>
                </c:pt>
                <c:pt idx="11">
                  <c:v>Não tem interesse</c:v>
                </c:pt>
              </c:strCache>
            </c:strRef>
          </c:cat>
          <c:val>
            <c:numRef>
              <c:f>Plan1!$V$86:$V$97</c:f>
              <c:numCache>
                <c:formatCode>0.0%</c:formatCode>
                <c:ptCount val="12"/>
                <c:pt idx="0">
                  <c:v>1.0192583300208953E-3</c:v>
                </c:pt>
                <c:pt idx="1">
                  <c:v>1.5644430181716072E-3</c:v>
                </c:pt>
                <c:pt idx="2">
                  <c:v>1.9230979618480113E-2</c:v>
                </c:pt>
                <c:pt idx="3">
                  <c:v>3.586549436764046E-3</c:v>
                </c:pt>
                <c:pt idx="4">
                  <c:v>5.3114481491071007E-3</c:v>
                </c:pt>
                <c:pt idx="5">
                  <c:v>6.8995948493722169E-3</c:v>
                </c:pt>
                <c:pt idx="6">
                  <c:v>7.3080275254449956E-3</c:v>
                </c:pt>
                <c:pt idx="7">
                  <c:v>8.719308290089307E-3</c:v>
                </c:pt>
                <c:pt idx="8">
                  <c:v>8.7430119721828153E-3</c:v>
                </c:pt>
                <c:pt idx="9">
                  <c:v>1.1401471086977921E-2</c:v>
                </c:pt>
                <c:pt idx="10">
                  <c:v>1.7686593562079946E-2</c:v>
                </c:pt>
                <c:pt idx="11">
                  <c:v>3.8554950605173229E-2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4A-446F-8B38-70F482F625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0020656"/>
        <c:axId val="620020264"/>
      </c:barChart>
      <c:catAx>
        <c:axId val="620020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20020264"/>
        <c:crosses val="autoZero"/>
        <c:auto val="1"/>
        <c:lblAlgn val="ctr"/>
        <c:lblOffset val="100"/>
        <c:noMultiLvlLbl val="0"/>
      </c:catAx>
      <c:valAx>
        <c:axId val="62002026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62002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03886955964911E-4"/>
          <c:y val="0.1815554733581331"/>
          <c:w val="0.99932896113044034"/>
          <c:h val="0.65478583844884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Plan1!$F$20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EA1-4E19-B09E-FD485B69F22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EA1-4E19-B09E-FD485B69F22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EA1-4E19-B09E-FD485B69F2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Plan1!$F$21:$F$25</c:f>
              <c:numCache>
                <c:formatCode>0.0%</c:formatCode>
                <c:ptCount val="5"/>
                <c:pt idx="0">
                  <c:v>0.44923949014576581</c:v>
                </c:pt>
                <c:pt idx="1">
                  <c:v>0.2998610751509756</c:v>
                </c:pt>
                <c:pt idx="2">
                  <c:v>0.16313568147743901</c:v>
                </c:pt>
                <c:pt idx="3">
                  <c:v>9.4274733327467053E-2</c:v>
                </c:pt>
                <c:pt idx="4">
                  <c:v>0.25569453768969375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EA1-4E19-B09E-FD485B69F221}"/>
            </c:ext>
          </c:extLst>
        </c:ser>
        <c:ser>
          <c:idx val="1"/>
          <c:order val="1"/>
          <c:tx>
            <c:strRef>
              <c:f>Plan1!$G$20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1"/>
              <c:layout>
                <c:manualLayout>
                  <c:x val="-3.4246459907035379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EA1-4E19-B09E-FD485B69F22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616149767589224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EA1-4E19-B09E-FD485B69F2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Plan1!$G$21:$G$25</c:f>
              <c:numCache>
                <c:formatCode>0.0%</c:formatCode>
                <c:ptCount val="5"/>
                <c:pt idx="0">
                  <c:v>0.57349127552272439</c:v>
                </c:pt>
                <c:pt idx="1">
                  <c:v>0.41997084508507271</c:v>
                </c:pt>
                <c:pt idx="2">
                  <c:v>0.28728499601523766</c:v>
                </c:pt>
                <c:pt idx="3">
                  <c:v>0.20154138971705829</c:v>
                </c:pt>
                <c:pt idx="4">
                  <c:v>0.40650691258521748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EA1-4E19-B09E-FD485B69F221}"/>
            </c:ext>
          </c:extLst>
        </c:ser>
        <c:ser>
          <c:idx val="2"/>
          <c:order val="2"/>
          <c:tx>
            <c:strRef>
              <c:f>Plan1!$H$20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>
                <a:alpha val="80000"/>
              </a:srgb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DAD98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EA1-4E19-B09E-FD485B69F221}"/>
              </c:ext>
            </c:extLst>
          </c:dPt>
          <c:dLbls>
            <c:dLbl>
              <c:idx val="0"/>
              <c:layout>
                <c:manualLayout>
                  <c:x val="9.8708168228221552E-3"/>
                  <c:y val="-5.1653526098830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EA1-4E19-B09E-FD485B69F22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23229953517846E-3"/>
                  <c:y val="8.1132688999237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EA1-4E19-B09E-FD485B69F2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Plan1!$H$21:$H$25</c:f>
              <c:numCache>
                <c:formatCode>0.0%</c:formatCode>
                <c:ptCount val="5"/>
                <c:pt idx="0">
                  <c:v>0.52478593215218206</c:v>
                </c:pt>
                <c:pt idx="1">
                  <c:v>0.40576255333589878</c:v>
                </c:pt>
                <c:pt idx="2">
                  <c:v>0.24683502394166207</c:v>
                </c:pt>
                <c:pt idx="3">
                  <c:v>0.10603238849641373</c:v>
                </c:pt>
                <c:pt idx="4">
                  <c:v>0.36184191467083765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EA1-4E19-B09E-FD485B69F2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6014736"/>
        <c:axId val="606015128"/>
      </c:barChart>
      <c:catAx>
        <c:axId val="60601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6015128"/>
        <c:crosses val="autoZero"/>
        <c:auto val="1"/>
        <c:lblAlgn val="ctr"/>
        <c:lblOffset val="100"/>
        <c:noMultiLvlLbl val="0"/>
      </c:catAx>
      <c:valAx>
        <c:axId val="6060151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6014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131516812385602"/>
          <c:y val="6.9298794323632644E-4"/>
          <c:w val="0.37518460350645666"/>
          <c:h val="9.82590559530619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03886955964911E-4"/>
          <c:y val="0.1815554733581331"/>
          <c:w val="0.99932896113044034"/>
          <c:h val="0.65478583844884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Plan1!$F$20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B03-4E09-9C10-74223907CE8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B03-4E09-9C10-74223907CE8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B03-4E09-9C10-74223907CE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Plan1!$F$21:$F$25</c:f>
              <c:numCache>
                <c:formatCode>0.0%</c:formatCode>
                <c:ptCount val="5"/>
                <c:pt idx="0">
                  <c:v>0.35799999999999998</c:v>
                </c:pt>
                <c:pt idx="1">
                  <c:v>0.29399999999999998</c:v>
                </c:pt>
                <c:pt idx="2">
                  <c:v>0.11</c:v>
                </c:pt>
                <c:pt idx="3">
                  <c:v>7.0999999999999994E-2</c:v>
                </c:pt>
                <c:pt idx="4">
                  <c:v>0.29699999999999999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03-4E09-9C10-74223907CE8B}"/>
            </c:ext>
          </c:extLst>
        </c:ser>
        <c:ser>
          <c:idx val="1"/>
          <c:order val="1"/>
          <c:tx>
            <c:strRef>
              <c:f>Plan1!$G$20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1"/>
              <c:layout>
                <c:manualLayout>
                  <c:x val="-3.4246459907035379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B03-4E09-9C10-74223907CE8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616149767589224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B03-4E09-9C10-74223907CE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Plan1!$G$21:$G$25</c:f>
              <c:numCache>
                <c:formatCode>0.0%</c:formatCode>
                <c:ptCount val="5"/>
                <c:pt idx="0">
                  <c:v>0.503</c:v>
                </c:pt>
                <c:pt idx="1">
                  <c:v>0.35699999999999998</c:v>
                </c:pt>
                <c:pt idx="2">
                  <c:v>0.245</c:v>
                </c:pt>
                <c:pt idx="3">
                  <c:v>0.14199999999999999</c:v>
                </c:pt>
                <c:pt idx="4">
                  <c:v>0.372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03-4E09-9C10-74223907CE8B}"/>
            </c:ext>
          </c:extLst>
        </c:ser>
        <c:ser>
          <c:idx val="2"/>
          <c:order val="2"/>
          <c:tx>
            <c:strRef>
              <c:f>Plan1!$H$20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>
                <a:alpha val="80000"/>
              </a:srgb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DAD98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B03-4E09-9C10-74223907CE8B}"/>
              </c:ext>
            </c:extLst>
          </c:dPt>
          <c:dLbls>
            <c:dLbl>
              <c:idx val="0"/>
              <c:layout>
                <c:manualLayout>
                  <c:x val="9.8708168228221552E-3"/>
                  <c:y val="-5.1653526098830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B03-4E09-9C10-74223907CE8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23229953517846E-3"/>
                  <c:y val="8.1132688999237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B03-4E09-9C10-74223907CE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Plan1!$H$21:$H$25</c:f>
              <c:numCache>
                <c:formatCode>0.0%</c:formatCode>
                <c:ptCount val="5"/>
                <c:pt idx="0">
                  <c:v>0.52478593215218206</c:v>
                </c:pt>
                <c:pt idx="1">
                  <c:v>0.40576255333589878</c:v>
                </c:pt>
                <c:pt idx="2">
                  <c:v>0.24683502394166207</c:v>
                </c:pt>
                <c:pt idx="3">
                  <c:v>0.10603238849641373</c:v>
                </c:pt>
                <c:pt idx="4">
                  <c:v>0.36184191467083765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B03-4E09-9C10-74223907CE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6016304"/>
        <c:axId val="606016696"/>
      </c:barChart>
      <c:catAx>
        <c:axId val="606016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6016696"/>
        <c:crosses val="autoZero"/>
        <c:auto val="1"/>
        <c:lblAlgn val="ctr"/>
        <c:lblOffset val="100"/>
        <c:noMultiLvlLbl val="0"/>
      </c:catAx>
      <c:valAx>
        <c:axId val="6060166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6016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131516812385602"/>
          <c:y val="6.9298794323632644E-4"/>
          <c:w val="0.37518460350645666"/>
          <c:h val="9.82590559530619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03886955964911E-4"/>
          <c:y val="0.1815554733581331"/>
          <c:w val="0.99932896113044034"/>
          <c:h val="0.65478583844884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Plan1!$F$20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rgbClr val="F7964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ED-401B-BA21-E6E5EFD912C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4ED-401B-BA21-E6E5EFD912C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4ED-401B-BA21-E6E5EFD912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Plan1!$F$21:$F$25</c:f>
              <c:numCache>
                <c:formatCode>0.0%</c:formatCode>
                <c:ptCount val="5"/>
                <c:pt idx="0">
                  <c:v>0.35811851049829152</c:v>
                </c:pt>
                <c:pt idx="1">
                  <c:v>0.2936843426154267</c:v>
                </c:pt>
                <c:pt idx="2">
                  <c:v>0.11011304452485345</c:v>
                </c:pt>
                <c:pt idx="3">
                  <c:v>7.1013405250090159E-2</c:v>
                </c:pt>
                <c:pt idx="4">
                  <c:v>0.29653673066955638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ED-401B-BA21-E6E5EFD912CA}"/>
            </c:ext>
          </c:extLst>
        </c:ser>
        <c:ser>
          <c:idx val="1"/>
          <c:order val="1"/>
          <c:tx>
            <c:strRef>
              <c:f>Plan1!$G$20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4F81BD"/>
              </a:solidFill>
            </a:ln>
          </c:spPr>
          <c:invertIfNegative val="0"/>
          <c:dLbls>
            <c:dLbl>
              <c:idx val="1"/>
              <c:layout>
                <c:manualLayout>
                  <c:x val="-3.4246459907035379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ED-401B-BA21-E6E5EFD912C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616149767589224E-3"/>
                  <c:y val="8.11326889992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ED-401B-BA21-E6E5EFD912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Plan1!$G$21:$G$25</c:f>
              <c:numCache>
                <c:formatCode>0.0%</c:formatCode>
                <c:ptCount val="5"/>
                <c:pt idx="0">
                  <c:v>0.50319718876956732</c:v>
                </c:pt>
                <c:pt idx="1">
                  <c:v>0.35719382114329717</c:v>
                </c:pt>
                <c:pt idx="2">
                  <c:v>0.24496723793689096</c:v>
                </c:pt>
                <c:pt idx="3">
                  <c:v>0.14194491198133219</c:v>
                </c:pt>
                <c:pt idx="4">
                  <c:v>0.37185143552532696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4ED-401B-BA21-E6E5EFD912CA}"/>
            </c:ext>
          </c:extLst>
        </c:ser>
        <c:ser>
          <c:idx val="2"/>
          <c:order val="2"/>
          <c:tx>
            <c:strRef>
              <c:f>Plan1!$H$20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DAD98">
                <a:alpha val="80000"/>
              </a:srgb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DAD98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4ED-401B-BA21-E6E5EFD912CA}"/>
              </c:ext>
            </c:extLst>
          </c:dPt>
          <c:dLbls>
            <c:dLbl>
              <c:idx val="0"/>
              <c:layout>
                <c:manualLayout>
                  <c:x val="9.8708168228221552E-3"/>
                  <c:y val="-5.1653526098830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4ED-401B-BA21-E6E5EFD912C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23229953517846E-3"/>
                  <c:y val="8.1132688999237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ED-401B-BA21-E6E5EFD912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Plan1!$E$21:$E$25</c:f>
              <c:strCache>
                <c:ptCount val="5"/>
                <c:pt idx="0">
                  <c:v>Orientação e/ou materiais informativos</c:v>
                </c:pt>
                <c:pt idx="1">
                  <c:v>Palestras, Seminários e Oficinas</c:v>
                </c:pt>
                <c:pt idx="2">
                  <c:v>Consultoria </c:v>
                </c:pt>
                <c:pt idx="3">
                  <c:v>Feiras ou eventos do Sebrae </c:v>
                </c:pt>
                <c:pt idx="4">
                  <c:v>Cursos</c:v>
                </c:pt>
              </c:strCache>
            </c:strRef>
          </c:cat>
          <c:val>
            <c:numRef>
              <c:f>Plan1!$H$21:$H$25</c:f>
              <c:numCache>
                <c:formatCode>###0.0%</c:formatCode>
                <c:ptCount val="5"/>
                <c:pt idx="0">
                  <c:v>0.46700000000000003</c:v>
                </c:pt>
                <c:pt idx="1">
                  <c:v>0.5</c:v>
                </c:pt>
                <c:pt idx="2">
                  <c:v>0.223</c:v>
                </c:pt>
                <c:pt idx="3">
                  <c:v>0.14199999999999999</c:v>
                </c:pt>
                <c:pt idx="4">
                  <c:v>0.41699999999999998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4ED-401B-BA21-E6E5EFD912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6017872"/>
        <c:axId val="606018264"/>
      </c:barChart>
      <c:catAx>
        <c:axId val="606017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6018264"/>
        <c:crosses val="autoZero"/>
        <c:auto val="1"/>
        <c:lblAlgn val="ctr"/>
        <c:lblOffset val="100"/>
        <c:noMultiLvlLbl val="0"/>
      </c:catAx>
      <c:valAx>
        <c:axId val="6060182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6017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131516812385602"/>
          <c:y val="6.9298794323632644E-4"/>
          <c:w val="0.37518460350645666"/>
          <c:h val="9.82590559530619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82CD-2634-4876-B01C-BB3B681F361C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3128-6C99-4418-B892-851386A10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81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3128-6C99-4418-B892-851386A10125}" type="slidenum">
              <a:rPr lang="pt-BR" smtClean="0"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14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AA78-BE50-42C9-BEE5-C8542104B521}" type="datetime1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0AC1-611B-43B5-B252-F902F500FF28}" type="datetime1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27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F4DF-EAB1-45C0-AB27-CDFA940B4E53}" type="datetime1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D26-8BDF-4720-8AD1-761C855F5854}" type="datetime1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80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25C9-9750-4B58-8365-136517AC3938}" type="datetime1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37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729-ADA7-46DF-A6B4-02127B2CD161}" type="datetime1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49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61AE-BB51-4BF7-B181-9E7C8C8E62B8}" type="datetime1">
              <a:rPr lang="pt-BR" smtClean="0"/>
              <a:t>20/01/2017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03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B915-0F1E-4C88-80C3-9821E2A618F6}" type="datetime1">
              <a:rPr lang="pt-BR" smtClean="0"/>
              <a:t>20/01/2017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88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6069-736D-41C9-8BC1-EAA42F3010E0}" type="datetime1">
              <a:rPr lang="pt-BR" smtClean="0"/>
              <a:t>20/01/2017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28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5F66-75ED-442D-822F-88595FEBDD04}" type="datetime1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33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7A1A-D47D-4096-9DA8-3979B9466BEA}" type="datetime1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69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EFD0-7818-4B14-AC58-8380EC41C042}" type="datetime1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00CD-F79A-4BCE-810B-4CC6616AD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0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openxmlformats.org/officeDocument/2006/relationships/slide" Target="slide11.xml"/><Relationship Id="rId4" Type="http://schemas.openxmlformats.org/officeDocument/2006/relationships/slide" Target="slide13.xml"/><Relationship Id="rId9" Type="http://schemas.openxmlformats.org/officeDocument/2006/relationships/slide" Target="slide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chart" Target="../charts/chart5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openxmlformats.org/officeDocument/2006/relationships/slide" Target="slide11.xml"/><Relationship Id="rId4" Type="http://schemas.openxmlformats.org/officeDocument/2006/relationships/slide" Target="slide13.xml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chart" Target="../charts/chart7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chart" Target="../charts/chart8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chart" Target="../charts/chart9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chart" Target="../charts/chart10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chart" Target="../charts/chart11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6.xml"/><Relationship Id="rId7" Type="http://schemas.openxmlformats.org/officeDocument/2006/relationships/slide" Target="slide2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slide" Target="slide35.xml"/><Relationship Id="rId4" Type="http://schemas.openxmlformats.org/officeDocument/2006/relationships/chart" Target="../charts/chart12.xml"/><Relationship Id="rId9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7.xml"/><Relationship Id="rId7" Type="http://schemas.openxmlformats.org/officeDocument/2006/relationships/slide" Target="slide22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slide" Target="slide35.xml"/><Relationship Id="rId4" Type="http://schemas.openxmlformats.org/officeDocument/2006/relationships/slide" Target="slide28.xml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9.xml"/><Relationship Id="rId7" Type="http://schemas.openxmlformats.org/officeDocument/2006/relationships/slide" Target="slide22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slide" Target="slide35.xml"/><Relationship Id="rId4" Type="http://schemas.openxmlformats.org/officeDocument/2006/relationships/slide" Target="slide30.xml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31.xml"/><Relationship Id="rId7" Type="http://schemas.openxmlformats.org/officeDocument/2006/relationships/slide" Target="slide22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slide" Target="slide35.xml"/><Relationship Id="rId4" Type="http://schemas.openxmlformats.org/officeDocument/2006/relationships/slide" Target="slide32.xml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33.xml"/><Relationship Id="rId7" Type="http://schemas.openxmlformats.org/officeDocument/2006/relationships/slide" Target="slide22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slide" Target="slide35.xml"/><Relationship Id="rId4" Type="http://schemas.openxmlformats.org/officeDocument/2006/relationships/slide" Target="slide34.xml"/><Relationship Id="rId9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10" Type="http://schemas.openxmlformats.org/officeDocument/2006/relationships/slide" Target="slide26.xml"/><Relationship Id="rId4" Type="http://schemas.openxmlformats.org/officeDocument/2006/relationships/slide" Target="slide21.xml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10" Type="http://schemas.openxmlformats.org/officeDocument/2006/relationships/slide" Target="slide28.xml"/><Relationship Id="rId4" Type="http://schemas.openxmlformats.org/officeDocument/2006/relationships/slide" Target="slide21.xml"/><Relationship Id="rId9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10" Type="http://schemas.openxmlformats.org/officeDocument/2006/relationships/slide" Target="slide30.xml"/><Relationship Id="rId4" Type="http://schemas.openxmlformats.org/officeDocument/2006/relationships/slide" Target="slide21.xml"/><Relationship Id="rId9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10" Type="http://schemas.openxmlformats.org/officeDocument/2006/relationships/slide" Target="slide32.xml"/><Relationship Id="rId4" Type="http://schemas.openxmlformats.org/officeDocument/2006/relationships/slide" Target="slide21.xml"/><Relationship Id="rId9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10" Type="http://schemas.openxmlformats.org/officeDocument/2006/relationships/slide" Target="slide34.xml"/><Relationship Id="rId4" Type="http://schemas.openxmlformats.org/officeDocument/2006/relationships/slide" Target="slide21.xml"/><Relationship Id="rId9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slide" Target="slide5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2.xml"/><Relationship Id="rId7" Type="http://schemas.openxmlformats.org/officeDocument/2006/relationships/slide" Target="slide39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52.xml"/><Relationship Id="rId4" Type="http://schemas.openxmlformats.org/officeDocument/2006/relationships/slide" Target="slide43.xml"/><Relationship Id="rId9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4.xml"/><Relationship Id="rId7" Type="http://schemas.openxmlformats.org/officeDocument/2006/relationships/slide" Target="slide39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6.xml"/><Relationship Id="rId7" Type="http://schemas.openxmlformats.org/officeDocument/2006/relationships/slide" Target="slide39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52.xml"/><Relationship Id="rId4" Type="http://schemas.openxmlformats.org/officeDocument/2006/relationships/slide" Target="slide47.xml"/><Relationship Id="rId9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8.xml"/><Relationship Id="rId7" Type="http://schemas.openxmlformats.org/officeDocument/2006/relationships/slide" Target="slide39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52.xml"/><Relationship Id="rId4" Type="http://schemas.openxmlformats.org/officeDocument/2006/relationships/slide" Target="slide49.xml"/><Relationship Id="rId9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50.xml"/><Relationship Id="rId7" Type="http://schemas.openxmlformats.org/officeDocument/2006/relationships/slide" Target="slide39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52.xml"/><Relationship Id="rId4" Type="http://schemas.openxmlformats.org/officeDocument/2006/relationships/slide" Target="slide51.xml"/><Relationship Id="rId9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2.xml"/><Relationship Id="rId7" Type="http://schemas.openxmlformats.org/officeDocument/2006/relationships/slide" Target="slide3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52.xml"/><Relationship Id="rId4" Type="http://schemas.openxmlformats.org/officeDocument/2006/relationships/slide" Target="slide43.xml"/><Relationship Id="rId9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3.xml"/><Relationship Id="rId7" Type="http://schemas.openxmlformats.org/officeDocument/2006/relationships/slide" Target="slide40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9" Type="http://schemas.openxmlformats.org/officeDocument/2006/relationships/slide" Target="slide5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4.xml"/><Relationship Id="rId7" Type="http://schemas.openxmlformats.org/officeDocument/2006/relationships/slide" Target="slide39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5.xml"/><Relationship Id="rId7" Type="http://schemas.openxmlformats.org/officeDocument/2006/relationships/slide" Target="slide40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9" Type="http://schemas.openxmlformats.org/officeDocument/2006/relationships/slide" Target="slide5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6.xml"/><Relationship Id="rId7" Type="http://schemas.openxmlformats.org/officeDocument/2006/relationships/slide" Target="slide39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52.xml"/><Relationship Id="rId4" Type="http://schemas.openxmlformats.org/officeDocument/2006/relationships/slide" Target="slide47.xml"/><Relationship Id="rId9" Type="http://schemas.openxmlformats.org/officeDocument/2006/relationships/slide" Target="slide4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7.xml"/><Relationship Id="rId7" Type="http://schemas.openxmlformats.org/officeDocument/2006/relationships/slide" Target="slide40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9" Type="http://schemas.openxmlformats.org/officeDocument/2006/relationships/slide" Target="slide5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8.xml"/><Relationship Id="rId7" Type="http://schemas.openxmlformats.org/officeDocument/2006/relationships/slide" Target="slide39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52.xml"/><Relationship Id="rId4" Type="http://schemas.openxmlformats.org/officeDocument/2006/relationships/slide" Target="slide49.xml"/><Relationship Id="rId9" Type="http://schemas.openxmlformats.org/officeDocument/2006/relationships/slide" Target="slide4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49.xml"/><Relationship Id="rId7" Type="http://schemas.openxmlformats.org/officeDocument/2006/relationships/slide" Target="slide40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9" Type="http://schemas.openxmlformats.org/officeDocument/2006/relationships/slide" Target="slide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11" Type="http://schemas.openxmlformats.org/officeDocument/2006/relationships/oleObject" Target="../embeddings/oleObject2.bin"/><Relationship Id="rId5" Type="http://schemas.openxmlformats.org/officeDocument/2006/relationships/slide" Target="slide3.xml"/><Relationship Id="rId10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50.xml"/><Relationship Id="rId7" Type="http://schemas.openxmlformats.org/officeDocument/2006/relationships/slide" Target="slide39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slide" Target="slide52.xml"/><Relationship Id="rId4" Type="http://schemas.openxmlformats.org/officeDocument/2006/relationships/slide" Target="slide51.xml"/><Relationship Id="rId9" Type="http://schemas.openxmlformats.org/officeDocument/2006/relationships/slide" Target="slide4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51.xml"/><Relationship Id="rId7" Type="http://schemas.openxmlformats.org/officeDocument/2006/relationships/slide" Target="slide4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9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37.xml"/><Relationship Id="rId7" Type="http://schemas.openxmlformats.org/officeDocument/2006/relationships/slide" Target="slide41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7" Type="http://schemas.openxmlformats.org/officeDocument/2006/relationships/slide" Target="slide69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slide" Target="slide5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59.xml"/><Relationship Id="rId7" Type="http://schemas.openxmlformats.org/officeDocument/2006/relationships/slide" Target="slide56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10" Type="http://schemas.openxmlformats.org/officeDocument/2006/relationships/slide" Target="slide69.xml"/><Relationship Id="rId4" Type="http://schemas.openxmlformats.org/officeDocument/2006/relationships/slide" Target="slide60.xml"/><Relationship Id="rId9" Type="http://schemas.openxmlformats.org/officeDocument/2006/relationships/slide" Target="slide5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61.xml"/><Relationship Id="rId7" Type="http://schemas.openxmlformats.org/officeDocument/2006/relationships/slide" Target="slide5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10" Type="http://schemas.openxmlformats.org/officeDocument/2006/relationships/slide" Target="slide69.xml"/><Relationship Id="rId4" Type="http://schemas.openxmlformats.org/officeDocument/2006/relationships/slide" Target="slide62.xml"/><Relationship Id="rId9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63.xml"/><Relationship Id="rId7" Type="http://schemas.openxmlformats.org/officeDocument/2006/relationships/slide" Target="slide56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10" Type="http://schemas.openxmlformats.org/officeDocument/2006/relationships/slide" Target="slide69.xml"/><Relationship Id="rId4" Type="http://schemas.openxmlformats.org/officeDocument/2006/relationships/slide" Target="slide64.xml"/><Relationship Id="rId9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65.xml"/><Relationship Id="rId7" Type="http://schemas.openxmlformats.org/officeDocument/2006/relationships/slide" Target="slide56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10" Type="http://schemas.openxmlformats.org/officeDocument/2006/relationships/slide" Target="slide69.xml"/><Relationship Id="rId4" Type="http://schemas.openxmlformats.org/officeDocument/2006/relationships/slide" Target="slide66.xml"/><Relationship Id="rId9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67.xml"/><Relationship Id="rId7" Type="http://schemas.openxmlformats.org/officeDocument/2006/relationships/slide" Target="slide56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10" Type="http://schemas.openxmlformats.org/officeDocument/2006/relationships/slide" Target="slide69.xml"/><Relationship Id="rId4" Type="http://schemas.openxmlformats.org/officeDocument/2006/relationships/slide" Target="slide68.xml"/><Relationship Id="rId9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54.xml"/><Relationship Id="rId7" Type="http://schemas.openxmlformats.org/officeDocument/2006/relationships/slide" Target="slide58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10" Type="http://schemas.openxmlformats.org/officeDocument/2006/relationships/slide" Target="slide60.xml"/><Relationship Id="rId4" Type="http://schemas.openxmlformats.org/officeDocument/2006/relationships/slide" Target="slide55.xml"/><Relationship Id="rId9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slide" Target="slide55.xml"/><Relationship Id="rId7" Type="http://schemas.openxmlformats.org/officeDocument/2006/relationships/slide" Target="slide69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slide" Target="slide56.xml"/><Relationship Id="rId9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54.xml"/><Relationship Id="rId7" Type="http://schemas.openxmlformats.org/officeDocument/2006/relationships/slide" Target="slide58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10" Type="http://schemas.openxmlformats.org/officeDocument/2006/relationships/slide" Target="slide62.xml"/><Relationship Id="rId4" Type="http://schemas.openxmlformats.org/officeDocument/2006/relationships/slide" Target="slide55.xml"/><Relationship Id="rId9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55.xml"/><Relationship Id="rId7" Type="http://schemas.openxmlformats.org/officeDocument/2006/relationships/slide" Target="slide69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slide" Target="slide56.xml"/><Relationship Id="rId9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54.xml"/><Relationship Id="rId7" Type="http://schemas.openxmlformats.org/officeDocument/2006/relationships/slide" Target="slide58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10" Type="http://schemas.openxmlformats.org/officeDocument/2006/relationships/slide" Target="slide64.xml"/><Relationship Id="rId4" Type="http://schemas.openxmlformats.org/officeDocument/2006/relationships/slide" Target="slide55.xml"/><Relationship Id="rId9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slide" Target="slide55.xml"/><Relationship Id="rId7" Type="http://schemas.openxmlformats.org/officeDocument/2006/relationships/slide" Target="slide69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slide" Target="slide56.xml"/><Relationship Id="rId9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54.xml"/><Relationship Id="rId7" Type="http://schemas.openxmlformats.org/officeDocument/2006/relationships/slide" Target="slide58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10" Type="http://schemas.openxmlformats.org/officeDocument/2006/relationships/slide" Target="slide66.xml"/><Relationship Id="rId4" Type="http://schemas.openxmlformats.org/officeDocument/2006/relationships/slide" Target="slide55.xml"/><Relationship Id="rId9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slide" Target="slide55.xml"/><Relationship Id="rId7" Type="http://schemas.openxmlformats.org/officeDocument/2006/relationships/slide" Target="slide69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slide" Target="slide56.xml"/><Relationship Id="rId9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54.xml"/><Relationship Id="rId7" Type="http://schemas.openxmlformats.org/officeDocument/2006/relationships/slide" Target="slide58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10" Type="http://schemas.openxmlformats.org/officeDocument/2006/relationships/slide" Target="slide68.xml"/><Relationship Id="rId4" Type="http://schemas.openxmlformats.org/officeDocument/2006/relationships/slide" Target="slide55.xml"/><Relationship Id="rId9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55.xml"/><Relationship Id="rId7" Type="http://schemas.openxmlformats.org/officeDocument/2006/relationships/slide" Target="slide69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slide" Target="slide56.xml"/><Relationship Id="rId9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54.xml"/><Relationship Id="rId7" Type="http://schemas.openxmlformats.org/officeDocument/2006/relationships/slide" Target="slide58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4" Type="http://schemas.openxmlformats.org/officeDocument/2006/relationships/slide" Target="slide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74.xml"/><Relationship Id="rId4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74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slide" Target="slide75.xml"/><Relationship Id="rId4" Type="http://schemas.openxmlformats.org/officeDocument/2006/relationships/slide" Target="slide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7" Type="http://schemas.openxmlformats.org/officeDocument/2006/relationships/slide" Target="slide77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79.xml"/><Relationship Id="rId4" Type="http://schemas.openxmlformats.org/officeDocument/2006/relationships/slide" Target="slide7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7" Type="http://schemas.openxmlformats.org/officeDocument/2006/relationships/slide" Target="slide77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79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7" Type="http://schemas.openxmlformats.org/officeDocument/2006/relationships/slide" Target="slide77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79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7" Type="http://schemas.openxmlformats.org/officeDocument/2006/relationships/slide" Target="slide77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79.xml"/><Relationship Id="rId4" Type="http://schemas.openxmlformats.org/officeDocument/2006/relationships/slide" Target="sl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7" Type="http://schemas.openxmlformats.org/officeDocument/2006/relationships/chart" Target="../charts/chart53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slide" Target="slide80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2.xml"/><Relationship Id="rId4" Type="http://schemas.openxmlformats.org/officeDocument/2006/relationships/slide" Target="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8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9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9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97" y="-985"/>
            <a:ext cx="9144793" cy="51454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4" y="4587974"/>
            <a:ext cx="699814" cy="39059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79512" y="1131590"/>
            <a:ext cx="576064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pt-BR" sz="32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Pesquisa:</a:t>
            </a:r>
            <a:r>
              <a:rPr lang="pt-BR" sz="3200" b="1" dirty="0" smtClean="0">
                <a:solidFill>
                  <a:srgbClr val="314853"/>
                </a:solidFill>
                <a:latin typeface="Century Gothic" panose="020B0502020202020204" pitchFamily="34" charset="0"/>
              </a:rPr>
              <a:t> Satisfação, Aplicabilidade e Efetividade</a:t>
            </a:r>
            <a:endParaRPr lang="pt-BR" sz="3200" b="1" dirty="0">
              <a:solidFill>
                <a:srgbClr val="3148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4" y="205727"/>
            <a:ext cx="738538" cy="3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A2: </a:t>
            </a:r>
            <a:r>
              <a:rPr lang="pt-BR" sz="800" dirty="0">
                <a:latin typeface="Century Gothic" panose="020B0502020202020204" pitchFamily="34" charset="0"/>
              </a:rPr>
              <a:t>Das atividades que eu vou citar, em quais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</a:t>
            </a:r>
            <a:r>
              <a:rPr lang="pt-BR" sz="800" dirty="0" smtClean="0">
                <a:latin typeface="Century Gothic" panose="020B0502020202020204" pitchFamily="34" charset="0"/>
              </a:rPr>
              <a:t>participou em  </a:t>
            </a:r>
            <a:r>
              <a:rPr lang="pt-BR" sz="800" dirty="0">
                <a:latin typeface="Century Gothic" panose="020B0502020202020204" pitchFamily="34" charset="0"/>
              </a:rPr>
              <a:t>2016</a:t>
            </a:r>
            <a:r>
              <a:rPr lang="pt-BR" sz="800" dirty="0" smtClean="0">
                <a:latin typeface="Century Gothic" panose="020B0502020202020204" pitchFamily="34" charset="0"/>
              </a:rPr>
              <a:t>? (resposta múltipla)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10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173826695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tângulo com Único Canto Aparado 18">
            <a:hlinkClick r:id="rId3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3" action="ppaction://hlinksldjump"/>
          </p:cNvPr>
          <p:cNvSpPr/>
          <p:nvPr/>
        </p:nvSpPr>
        <p:spPr>
          <a:xfrm>
            <a:off x="0" y="2149690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4" action="ppaction://hlinksldjump"/>
          </p:cNvPr>
          <p:cNvSpPr/>
          <p:nvPr/>
        </p:nvSpPr>
        <p:spPr>
          <a:xfrm>
            <a:off x="0" y="2541144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Centro-Oeste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5" action="ppaction://hlinksldjump"/>
          </p:cNvPr>
          <p:cNvSpPr/>
          <p:nvPr/>
        </p:nvSpPr>
        <p:spPr>
          <a:xfrm>
            <a:off x="0" y="2961942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6" action="ppaction://hlinksldjump"/>
          </p:cNvPr>
          <p:cNvSpPr/>
          <p:nvPr/>
        </p:nvSpPr>
        <p:spPr>
          <a:xfrm>
            <a:off x="-351" y="3362389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7" action="ppaction://hlinksldjump"/>
          </p:cNvPr>
          <p:cNvSpPr/>
          <p:nvPr/>
        </p:nvSpPr>
        <p:spPr>
          <a:xfrm>
            <a:off x="0" y="3753843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8" action="ppaction://hlinksldjump"/>
          </p:cNvPr>
          <p:cNvSpPr/>
          <p:nvPr/>
        </p:nvSpPr>
        <p:spPr>
          <a:xfrm>
            <a:off x="0" y="4174641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9" action="ppaction://hlinksldjump"/>
          </p:cNvPr>
          <p:cNvSpPr/>
          <p:nvPr/>
        </p:nvSpPr>
        <p:spPr>
          <a:xfrm>
            <a:off x="0" y="915566"/>
            <a:ext cx="1547664" cy="256281"/>
          </a:xfrm>
          <a:prstGeom prst="snip1Rect">
            <a:avLst/>
          </a:prstGeom>
          <a:solidFill>
            <a:srgbClr val="5DAD98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10" action="ppaction://hlinksldjump"/>
          </p:cNvPr>
          <p:cNvSpPr/>
          <p:nvPr/>
        </p:nvSpPr>
        <p:spPr>
          <a:xfrm>
            <a:off x="-352" y="1326188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tângulo com Único Canto Aparado 38"/>
          <p:cNvSpPr/>
          <p:nvPr/>
        </p:nvSpPr>
        <p:spPr>
          <a:xfrm>
            <a:off x="-351" y="-19559"/>
            <a:ext cx="4356327" cy="540000"/>
          </a:xfrm>
          <a:prstGeom prst="snip1Rect">
            <a:avLst/>
          </a:prstGeom>
          <a:solidFill>
            <a:srgbClr val="87A59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Participação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4483" cy="576000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4994" r="20380" b="30393"/>
          <a:stretch/>
        </p:blipFill>
        <p:spPr>
          <a:xfrm>
            <a:off x="6309737" y="3651870"/>
            <a:ext cx="1152173" cy="64550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39552" y="1296967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SEBRAE NACIONAL</a:t>
            </a:r>
          </a:p>
          <a:p>
            <a:r>
              <a:rPr lang="pt-BR" sz="2400" b="1" dirty="0" smtClean="0"/>
              <a:t>UNIDADE DE GESTÃO ESTRATÉGICA</a:t>
            </a:r>
          </a:p>
          <a:p>
            <a:endParaRPr lang="pt-BR" sz="2400" b="1" dirty="0" smtClean="0"/>
          </a:p>
          <a:p>
            <a:r>
              <a:rPr lang="pt-BR" b="1" dirty="0" smtClean="0"/>
              <a:t>Equipe técnica</a:t>
            </a:r>
          </a:p>
          <a:p>
            <a:r>
              <a:rPr lang="pt-BR" b="1" dirty="0" smtClean="0"/>
              <a:t>Alexandre Vasconcelos Lima</a:t>
            </a:r>
          </a:p>
          <a:p>
            <a:r>
              <a:rPr lang="pt-BR" b="1" dirty="0" smtClean="0"/>
              <a:t>Dênis Pedro Nunes</a:t>
            </a:r>
          </a:p>
          <a:p>
            <a:r>
              <a:rPr lang="pt-BR" b="1" dirty="0" smtClean="0"/>
              <a:t>Luiz Hissashi da Rocha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4135"/>
            <a:ext cx="1624793" cy="79107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64088" y="4928056"/>
            <a:ext cx="37799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pt-BR" sz="800" dirty="0"/>
              <a:t>Este projeto foi desenvolvido com base nos requisitos da Norma ABNT ISO 20252:2012</a:t>
            </a:r>
          </a:p>
        </p:txBody>
      </p:sp>
    </p:spTree>
    <p:extLst>
      <p:ext uri="{BB962C8B-B14F-4D97-AF65-F5344CB8AC3E}">
        <p14:creationId xmlns:p14="http://schemas.microsoft.com/office/powerpoint/2010/main" val="33786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A2: </a:t>
            </a:r>
            <a:r>
              <a:rPr lang="pt-BR" sz="800" dirty="0">
                <a:latin typeface="Century Gothic" panose="020B0502020202020204" pitchFamily="34" charset="0"/>
              </a:rPr>
              <a:t>Das atividades que eu vou citar, em quais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</a:t>
            </a:r>
            <a:r>
              <a:rPr lang="pt-BR" sz="800" dirty="0" smtClean="0">
                <a:latin typeface="Century Gothic" panose="020B0502020202020204" pitchFamily="34" charset="0"/>
              </a:rPr>
              <a:t>participou em  </a:t>
            </a:r>
            <a:r>
              <a:rPr lang="pt-BR" sz="800" dirty="0">
                <a:latin typeface="Century Gothic" panose="020B0502020202020204" pitchFamily="34" charset="0"/>
              </a:rPr>
              <a:t>2016?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11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-19559"/>
            <a:ext cx="4356327" cy="540000"/>
          </a:xfrm>
          <a:prstGeom prst="snip1Rect">
            <a:avLst/>
          </a:prstGeom>
          <a:solidFill>
            <a:srgbClr val="87A59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Participação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2" action="ppaction://hlinksldjump"/>
          </p:cNvPr>
          <p:cNvSpPr/>
          <p:nvPr/>
        </p:nvSpPr>
        <p:spPr>
          <a:xfrm>
            <a:off x="0" y="2149690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Retângulo com Único Canto Aparado 22">
            <a:hlinkClick r:id="rId3" action="ppaction://hlinksldjump"/>
          </p:cNvPr>
          <p:cNvSpPr/>
          <p:nvPr/>
        </p:nvSpPr>
        <p:spPr>
          <a:xfrm>
            <a:off x="0" y="2541144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Centro-Oeste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4" action="ppaction://hlinksldjump"/>
          </p:cNvPr>
          <p:cNvSpPr/>
          <p:nvPr/>
        </p:nvSpPr>
        <p:spPr>
          <a:xfrm>
            <a:off x="0" y="2961942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tângulo com Único Canto Aparado 26">
            <a:hlinkClick r:id="rId5" action="ppaction://hlinksldjump"/>
          </p:cNvPr>
          <p:cNvSpPr/>
          <p:nvPr/>
        </p:nvSpPr>
        <p:spPr>
          <a:xfrm>
            <a:off x="-351" y="3362389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6" action="ppaction://hlinksldjump"/>
          </p:cNvPr>
          <p:cNvSpPr/>
          <p:nvPr/>
        </p:nvSpPr>
        <p:spPr>
          <a:xfrm>
            <a:off x="0" y="3753843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7" action="ppaction://hlinksldjump"/>
          </p:cNvPr>
          <p:cNvSpPr/>
          <p:nvPr/>
        </p:nvSpPr>
        <p:spPr>
          <a:xfrm>
            <a:off x="0" y="4174641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8" action="ppaction://hlinksldjump"/>
          </p:cNvPr>
          <p:cNvSpPr/>
          <p:nvPr/>
        </p:nvSpPr>
        <p:spPr>
          <a:xfrm>
            <a:off x="0" y="915566"/>
            <a:ext cx="1331640" cy="256281"/>
          </a:xfrm>
          <a:prstGeom prst="snip1Rect">
            <a:avLst/>
          </a:prstGeom>
          <a:solidFill>
            <a:srgbClr val="8691A5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9" action="ppaction://hlinksldjump"/>
          </p:cNvPr>
          <p:cNvSpPr/>
          <p:nvPr/>
        </p:nvSpPr>
        <p:spPr>
          <a:xfrm>
            <a:off x="-352" y="1326188"/>
            <a:ext cx="1548016" cy="256281"/>
          </a:xfrm>
          <a:prstGeom prst="snip1Rect">
            <a:avLst/>
          </a:prstGeom>
          <a:solidFill>
            <a:srgbClr val="5DAD9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268965942"/>
              </p:ext>
            </p:extLst>
          </p:nvPr>
        </p:nvGraphicFramePr>
        <p:xfrm>
          <a:off x="1786287" y="666367"/>
          <a:ext cx="6938614" cy="394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Retângulo com Único Canto Aparado 18">
            <a:hlinkClick r:id="rId2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A2: </a:t>
            </a:r>
            <a:r>
              <a:rPr lang="pt-BR" sz="800" dirty="0">
                <a:latin typeface="Century Gothic" panose="020B0502020202020204" pitchFamily="34" charset="0"/>
              </a:rPr>
              <a:t>Das atividades que eu vou citar, em quais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</a:t>
            </a:r>
            <a:r>
              <a:rPr lang="pt-BR" sz="800" dirty="0" smtClean="0">
                <a:latin typeface="Century Gothic" panose="020B0502020202020204" pitchFamily="34" charset="0"/>
              </a:rPr>
              <a:t>participou em  </a:t>
            </a:r>
            <a:r>
              <a:rPr lang="pt-BR" sz="800" dirty="0">
                <a:latin typeface="Century Gothic" panose="020B0502020202020204" pitchFamily="34" charset="0"/>
              </a:rPr>
              <a:t>2016?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12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288656105"/>
              </p:ext>
            </p:extLst>
          </p:nvPr>
        </p:nvGraphicFramePr>
        <p:xfrm>
          <a:off x="1763688" y="1072618"/>
          <a:ext cx="7128792" cy="358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Retângulo com Único Canto Aparado 40">
            <a:hlinkClick r:id="rId3" action="ppaction://hlinksldjump"/>
          </p:cNvPr>
          <p:cNvSpPr/>
          <p:nvPr/>
        </p:nvSpPr>
        <p:spPr>
          <a:xfrm>
            <a:off x="0" y="2149690"/>
            <a:ext cx="1547664" cy="256281"/>
          </a:xfrm>
          <a:prstGeom prst="snip1Rect">
            <a:avLst/>
          </a:prstGeom>
          <a:solidFill>
            <a:srgbClr val="5DAD9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2" name="Retângulo com Único Canto Aparado 41">
            <a:hlinkClick r:id="rId4" action="ppaction://hlinksldjump"/>
          </p:cNvPr>
          <p:cNvSpPr/>
          <p:nvPr/>
        </p:nvSpPr>
        <p:spPr>
          <a:xfrm>
            <a:off x="0" y="2541144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Centro-Oeste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tângulo com Único Canto Aparado 42">
            <a:hlinkClick r:id="rId5" action="ppaction://hlinksldjump"/>
          </p:cNvPr>
          <p:cNvSpPr/>
          <p:nvPr/>
        </p:nvSpPr>
        <p:spPr>
          <a:xfrm>
            <a:off x="0" y="2961942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tângulo com Único Canto Aparado 43">
            <a:hlinkClick r:id="rId6" action="ppaction://hlinksldjump"/>
          </p:cNvPr>
          <p:cNvSpPr/>
          <p:nvPr/>
        </p:nvSpPr>
        <p:spPr>
          <a:xfrm>
            <a:off x="-351" y="3362389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tângulo com Único Canto Aparado 44">
            <a:hlinkClick r:id="rId7" action="ppaction://hlinksldjump"/>
          </p:cNvPr>
          <p:cNvSpPr/>
          <p:nvPr/>
        </p:nvSpPr>
        <p:spPr>
          <a:xfrm>
            <a:off x="0" y="3753843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tângulo com Único Canto Aparado 45">
            <a:hlinkClick r:id="rId8" action="ppaction://hlinksldjump"/>
          </p:cNvPr>
          <p:cNvSpPr/>
          <p:nvPr/>
        </p:nvSpPr>
        <p:spPr>
          <a:xfrm>
            <a:off x="0" y="4174641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tângulo com Único Canto Aparado 46">
            <a:hlinkClick r:id="rId9" action="ppaction://hlinksldjump"/>
          </p:cNvPr>
          <p:cNvSpPr/>
          <p:nvPr/>
        </p:nvSpPr>
        <p:spPr>
          <a:xfrm>
            <a:off x="0" y="915566"/>
            <a:ext cx="1331639" cy="256281"/>
          </a:xfrm>
          <a:prstGeom prst="snip1Rect">
            <a:avLst/>
          </a:prstGeom>
          <a:solidFill>
            <a:srgbClr val="8691A5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Retângulo com Único Canto Aparado 47">
            <a:hlinkClick r:id="rId10" action="ppaction://hlinksldjump"/>
          </p:cNvPr>
          <p:cNvSpPr/>
          <p:nvPr/>
        </p:nvSpPr>
        <p:spPr>
          <a:xfrm>
            <a:off x="-352" y="1326188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" name="Retângulo com Único Canto Aparado 49"/>
          <p:cNvSpPr/>
          <p:nvPr/>
        </p:nvSpPr>
        <p:spPr>
          <a:xfrm>
            <a:off x="-351" y="-19559"/>
            <a:ext cx="5436447" cy="540000"/>
          </a:xfrm>
          <a:prstGeom prst="snip1Rect">
            <a:avLst/>
          </a:prstGeom>
          <a:solidFill>
            <a:srgbClr val="87A59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Participação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3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800" dirty="0" smtClean="0">
                <a:latin typeface="Century Gothic" panose="020B0502020202020204" pitchFamily="34" charset="0"/>
              </a:rPr>
              <a:t>A1: O(a</a:t>
            </a:r>
            <a:r>
              <a:rPr lang="pt-BR" sz="800" dirty="0">
                <a:latin typeface="Century Gothic" panose="020B0502020202020204" pitchFamily="34" charset="0"/>
              </a:rPr>
              <a:t>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foi </a:t>
            </a:r>
            <a:r>
              <a:rPr lang="pt-BR" sz="800" dirty="0" smtClean="0">
                <a:latin typeface="Century Gothic" panose="020B0502020202020204" pitchFamily="34" charset="0"/>
              </a:rPr>
              <a:t>atendido(a</a:t>
            </a:r>
            <a:r>
              <a:rPr lang="pt-BR" sz="800" dirty="0">
                <a:latin typeface="Century Gothic" panose="020B0502020202020204" pitchFamily="34" charset="0"/>
              </a:rPr>
              <a:t>) ou participou de atividades do Sebrae em 2016</a:t>
            </a:r>
            <a:r>
              <a:rPr lang="pt-BR" sz="800" dirty="0" smtClean="0">
                <a:latin typeface="Century Gothic" panose="020B0502020202020204" pitchFamily="34" charset="0"/>
              </a:rPr>
              <a:t>?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13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Retângulo com Único Canto Aparado 18">
            <a:hlinkClick r:id="rId2" action="ppaction://hlinksldjump"/>
          </p:cNvPr>
          <p:cNvSpPr/>
          <p:nvPr/>
        </p:nvSpPr>
        <p:spPr>
          <a:xfrm>
            <a:off x="0" y="2149690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3" action="ppaction://hlinksldjump"/>
          </p:cNvPr>
          <p:cNvSpPr/>
          <p:nvPr/>
        </p:nvSpPr>
        <p:spPr>
          <a:xfrm>
            <a:off x="0" y="2541144"/>
            <a:ext cx="1547664" cy="256281"/>
          </a:xfrm>
          <a:prstGeom prst="snip1Rect">
            <a:avLst/>
          </a:prstGeom>
          <a:solidFill>
            <a:srgbClr val="5DAD9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Centro-Oeste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4" action="ppaction://hlinksldjump"/>
          </p:cNvPr>
          <p:cNvSpPr/>
          <p:nvPr/>
        </p:nvSpPr>
        <p:spPr>
          <a:xfrm>
            <a:off x="0" y="2961942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5" action="ppaction://hlinksldjump"/>
          </p:cNvPr>
          <p:cNvSpPr/>
          <p:nvPr/>
        </p:nvSpPr>
        <p:spPr>
          <a:xfrm>
            <a:off x="-351" y="3362389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6" action="ppaction://hlinksldjump"/>
          </p:cNvPr>
          <p:cNvSpPr/>
          <p:nvPr/>
        </p:nvSpPr>
        <p:spPr>
          <a:xfrm>
            <a:off x="0" y="3753843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7" action="ppaction://hlinksldjump"/>
          </p:cNvPr>
          <p:cNvSpPr/>
          <p:nvPr/>
        </p:nvSpPr>
        <p:spPr>
          <a:xfrm>
            <a:off x="0" y="4174641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8" action="ppaction://hlinksldjump"/>
          </p:cNvPr>
          <p:cNvSpPr/>
          <p:nvPr/>
        </p:nvSpPr>
        <p:spPr>
          <a:xfrm>
            <a:off x="0" y="915566"/>
            <a:ext cx="1331639" cy="256281"/>
          </a:xfrm>
          <a:prstGeom prst="snip1Rect">
            <a:avLst/>
          </a:prstGeom>
          <a:solidFill>
            <a:srgbClr val="8691A5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9" action="ppaction://hlinksldjump"/>
          </p:cNvPr>
          <p:cNvSpPr/>
          <p:nvPr/>
        </p:nvSpPr>
        <p:spPr>
          <a:xfrm>
            <a:off x="-352" y="1326188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188160413"/>
              </p:ext>
            </p:extLst>
          </p:nvPr>
        </p:nvGraphicFramePr>
        <p:xfrm>
          <a:off x="1763688" y="1072618"/>
          <a:ext cx="7128792" cy="358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Retângulo com Único Canto Aparado 22"/>
          <p:cNvSpPr/>
          <p:nvPr/>
        </p:nvSpPr>
        <p:spPr>
          <a:xfrm>
            <a:off x="-351" y="-19559"/>
            <a:ext cx="5436447" cy="540000"/>
          </a:xfrm>
          <a:prstGeom prst="snip1Rect">
            <a:avLst/>
          </a:prstGeom>
          <a:solidFill>
            <a:srgbClr val="87A59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Participação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2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A2: </a:t>
            </a:r>
            <a:r>
              <a:rPr lang="pt-BR" sz="800" dirty="0">
                <a:latin typeface="Century Gothic" panose="020B0502020202020204" pitchFamily="34" charset="0"/>
              </a:rPr>
              <a:t>Das atividades que eu vou citar, em quais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</a:t>
            </a:r>
            <a:r>
              <a:rPr lang="pt-BR" sz="800" dirty="0" smtClean="0">
                <a:latin typeface="Century Gothic" panose="020B0502020202020204" pitchFamily="34" charset="0"/>
              </a:rPr>
              <a:t>participou em  </a:t>
            </a:r>
            <a:r>
              <a:rPr lang="pt-BR" sz="800" dirty="0">
                <a:latin typeface="Century Gothic" panose="020B0502020202020204" pitchFamily="34" charset="0"/>
              </a:rPr>
              <a:t>2016?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14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Retângulo com Único Canto Aparado 24">
            <a:hlinkClick r:id="rId2" action="ppaction://hlinksldjump"/>
          </p:cNvPr>
          <p:cNvSpPr/>
          <p:nvPr/>
        </p:nvSpPr>
        <p:spPr>
          <a:xfrm>
            <a:off x="0" y="2149690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3" action="ppaction://hlinksldjump"/>
          </p:cNvPr>
          <p:cNvSpPr/>
          <p:nvPr/>
        </p:nvSpPr>
        <p:spPr>
          <a:xfrm>
            <a:off x="0" y="2541144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Centro-Oeste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4" action="ppaction://hlinksldjump"/>
          </p:cNvPr>
          <p:cNvSpPr/>
          <p:nvPr/>
        </p:nvSpPr>
        <p:spPr>
          <a:xfrm>
            <a:off x="0" y="2961942"/>
            <a:ext cx="1547664" cy="256281"/>
          </a:xfrm>
          <a:prstGeom prst="snip1Rect">
            <a:avLst/>
          </a:prstGeom>
          <a:solidFill>
            <a:srgbClr val="5DAD9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5" action="ppaction://hlinksldjump"/>
          </p:cNvPr>
          <p:cNvSpPr/>
          <p:nvPr/>
        </p:nvSpPr>
        <p:spPr>
          <a:xfrm>
            <a:off x="-351" y="3362389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6" action="ppaction://hlinksldjump"/>
          </p:cNvPr>
          <p:cNvSpPr/>
          <p:nvPr/>
        </p:nvSpPr>
        <p:spPr>
          <a:xfrm>
            <a:off x="0" y="3753843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7" action="ppaction://hlinksldjump"/>
          </p:cNvPr>
          <p:cNvSpPr/>
          <p:nvPr/>
        </p:nvSpPr>
        <p:spPr>
          <a:xfrm>
            <a:off x="0" y="4174641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8" action="ppaction://hlinksldjump"/>
          </p:cNvPr>
          <p:cNvSpPr/>
          <p:nvPr/>
        </p:nvSpPr>
        <p:spPr>
          <a:xfrm>
            <a:off x="0" y="915566"/>
            <a:ext cx="1331639" cy="256281"/>
          </a:xfrm>
          <a:prstGeom prst="snip1Rect">
            <a:avLst/>
          </a:prstGeom>
          <a:solidFill>
            <a:srgbClr val="8691A5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9" action="ppaction://hlinksldjump"/>
          </p:cNvPr>
          <p:cNvSpPr/>
          <p:nvPr/>
        </p:nvSpPr>
        <p:spPr>
          <a:xfrm>
            <a:off x="-352" y="1326188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943111057"/>
              </p:ext>
            </p:extLst>
          </p:nvPr>
        </p:nvGraphicFramePr>
        <p:xfrm>
          <a:off x="1763688" y="1072618"/>
          <a:ext cx="7128792" cy="358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" name="Retângulo com Único Canto Aparado 21"/>
          <p:cNvSpPr/>
          <p:nvPr/>
        </p:nvSpPr>
        <p:spPr>
          <a:xfrm>
            <a:off x="-351" y="-19559"/>
            <a:ext cx="5436447" cy="540000"/>
          </a:xfrm>
          <a:prstGeom prst="snip1Rect">
            <a:avLst/>
          </a:prstGeom>
          <a:solidFill>
            <a:srgbClr val="87A59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Participação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2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A2: </a:t>
            </a:r>
            <a:r>
              <a:rPr lang="pt-BR" sz="800" dirty="0">
                <a:latin typeface="Century Gothic" panose="020B0502020202020204" pitchFamily="34" charset="0"/>
              </a:rPr>
              <a:t>Das atividades que eu vou citar, em quais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</a:t>
            </a:r>
            <a:r>
              <a:rPr lang="pt-BR" sz="800" dirty="0" smtClean="0">
                <a:latin typeface="Century Gothic" panose="020B0502020202020204" pitchFamily="34" charset="0"/>
              </a:rPr>
              <a:t>participou em  </a:t>
            </a:r>
            <a:r>
              <a:rPr lang="pt-BR" sz="800" dirty="0">
                <a:latin typeface="Century Gothic" panose="020B0502020202020204" pitchFamily="34" charset="0"/>
              </a:rPr>
              <a:t>2016?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15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Retângulo com Único Canto Aparado 24">
            <a:hlinkClick r:id="rId2" action="ppaction://hlinksldjump"/>
          </p:cNvPr>
          <p:cNvSpPr/>
          <p:nvPr/>
        </p:nvSpPr>
        <p:spPr>
          <a:xfrm>
            <a:off x="0" y="2149690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3" action="ppaction://hlinksldjump"/>
          </p:cNvPr>
          <p:cNvSpPr/>
          <p:nvPr/>
        </p:nvSpPr>
        <p:spPr>
          <a:xfrm>
            <a:off x="0" y="2541144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Centro-Oeste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4" action="ppaction://hlinksldjump"/>
          </p:cNvPr>
          <p:cNvSpPr/>
          <p:nvPr/>
        </p:nvSpPr>
        <p:spPr>
          <a:xfrm>
            <a:off x="0" y="2961942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5" action="ppaction://hlinksldjump"/>
          </p:cNvPr>
          <p:cNvSpPr/>
          <p:nvPr/>
        </p:nvSpPr>
        <p:spPr>
          <a:xfrm>
            <a:off x="-351" y="3362389"/>
            <a:ext cx="1548015" cy="256281"/>
          </a:xfrm>
          <a:prstGeom prst="snip1Rect">
            <a:avLst/>
          </a:prstGeom>
          <a:solidFill>
            <a:srgbClr val="5DAD9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6" action="ppaction://hlinksldjump"/>
          </p:cNvPr>
          <p:cNvSpPr/>
          <p:nvPr/>
        </p:nvSpPr>
        <p:spPr>
          <a:xfrm>
            <a:off x="0" y="3753843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7" action="ppaction://hlinksldjump"/>
          </p:cNvPr>
          <p:cNvSpPr/>
          <p:nvPr/>
        </p:nvSpPr>
        <p:spPr>
          <a:xfrm>
            <a:off x="0" y="4174641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8" action="ppaction://hlinksldjump"/>
          </p:cNvPr>
          <p:cNvSpPr/>
          <p:nvPr/>
        </p:nvSpPr>
        <p:spPr>
          <a:xfrm>
            <a:off x="0" y="915566"/>
            <a:ext cx="1331639" cy="256281"/>
          </a:xfrm>
          <a:prstGeom prst="snip1Rect">
            <a:avLst/>
          </a:prstGeom>
          <a:solidFill>
            <a:srgbClr val="8691A5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9" action="ppaction://hlinksldjump"/>
          </p:cNvPr>
          <p:cNvSpPr/>
          <p:nvPr/>
        </p:nvSpPr>
        <p:spPr>
          <a:xfrm>
            <a:off x="-352" y="1326188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394939574"/>
              </p:ext>
            </p:extLst>
          </p:nvPr>
        </p:nvGraphicFramePr>
        <p:xfrm>
          <a:off x="1763688" y="1072618"/>
          <a:ext cx="7128792" cy="358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Retângulo com Único Canto Aparado 20"/>
          <p:cNvSpPr/>
          <p:nvPr/>
        </p:nvSpPr>
        <p:spPr>
          <a:xfrm>
            <a:off x="-351" y="-19559"/>
            <a:ext cx="5436447" cy="540000"/>
          </a:xfrm>
          <a:prstGeom prst="snip1Rect">
            <a:avLst/>
          </a:prstGeom>
          <a:solidFill>
            <a:srgbClr val="87A59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Participação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2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A2: </a:t>
            </a:r>
            <a:r>
              <a:rPr lang="pt-BR" sz="800" dirty="0">
                <a:latin typeface="Century Gothic" panose="020B0502020202020204" pitchFamily="34" charset="0"/>
              </a:rPr>
              <a:t>Das atividades que eu vou citar, em quais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</a:t>
            </a:r>
            <a:r>
              <a:rPr lang="pt-BR" sz="800" dirty="0" smtClean="0">
                <a:latin typeface="Century Gothic" panose="020B0502020202020204" pitchFamily="34" charset="0"/>
              </a:rPr>
              <a:t>participou em  </a:t>
            </a:r>
            <a:r>
              <a:rPr lang="pt-BR" sz="800" dirty="0">
                <a:latin typeface="Century Gothic" panose="020B0502020202020204" pitchFamily="34" charset="0"/>
              </a:rPr>
              <a:t>2016?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16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9" name="Retângulo com Único Canto Aparado 28">
            <a:hlinkClick r:id="rId2" action="ppaction://hlinksldjump"/>
          </p:cNvPr>
          <p:cNvSpPr/>
          <p:nvPr/>
        </p:nvSpPr>
        <p:spPr>
          <a:xfrm>
            <a:off x="0" y="2149690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3" action="ppaction://hlinksldjump"/>
          </p:cNvPr>
          <p:cNvSpPr/>
          <p:nvPr/>
        </p:nvSpPr>
        <p:spPr>
          <a:xfrm>
            <a:off x="0" y="2541144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Centro-Oeste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4" action="ppaction://hlinksldjump"/>
          </p:cNvPr>
          <p:cNvSpPr/>
          <p:nvPr/>
        </p:nvSpPr>
        <p:spPr>
          <a:xfrm>
            <a:off x="0" y="2961942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5" action="ppaction://hlinksldjump"/>
          </p:cNvPr>
          <p:cNvSpPr/>
          <p:nvPr/>
        </p:nvSpPr>
        <p:spPr>
          <a:xfrm>
            <a:off x="-351" y="3362389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6" action="ppaction://hlinksldjump"/>
          </p:cNvPr>
          <p:cNvSpPr/>
          <p:nvPr/>
        </p:nvSpPr>
        <p:spPr>
          <a:xfrm>
            <a:off x="0" y="3753843"/>
            <a:ext cx="1547664" cy="256281"/>
          </a:xfrm>
          <a:prstGeom prst="snip1Rect">
            <a:avLst/>
          </a:prstGeom>
          <a:solidFill>
            <a:srgbClr val="5DAD9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7" action="ppaction://hlinksldjump"/>
          </p:cNvPr>
          <p:cNvSpPr/>
          <p:nvPr/>
        </p:nvSpPr>
        <p:spPr>
          <a:xfrm>
            <a:off x="0" y="4174641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8" action="ppaction://hlinksldjump"/>
          </p:cNvPr>
          <p:cNvSpPr/>
          <p:nvPr/>
        </p:nvSpPr>
        <p:spPr>
          <a:xfrm>
            <a:off x="0" y="915566"/>
            <a:ext cx="1331639" cy="256281"/>
          </a:xfrm>
          <a:prstGeom prst="snip1Rect">
            <a:avLst/>
          </a:prstGeom>
          <a:solidFill>
            <a:srgbClr val="8691A5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9" action="ppaction://hlinksldjump"/>
          </p:cNvPr>
          <p:cNvSpPr/>
          <p:nvPr/>
        </p:nvSpPr>
        <p:spPr>
          <a:xfrm>
            <a:off x="-352" y="1326188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347173470"/>
              </p:ext>
            </p:extLst>
          </p:nvPr>
        </p:nvGraphicFramePr>
        <p:xfrm>
          <a:off x="1763688" y="1072618"/>
          <a:ext cx="7128792" cy="358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Retângulo com Único Canto Aparado 20"/>
          <p:cNvSpPr/>
          <p:nvPr/>
        </p:nvSpPr>
        <p:spPr>
          <a:xfrm>
            <a:off x="-351" y="-19559"/>
            <a:ext cx="5436447" cy="540000"/>
          </a:xfrm>
          <a:prstGeom prst="snip1Rect">
            <a:avLst/>
          </a:prstGeom>
          <a:solidFill>
            <a:srgbClr val="87A59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Participação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2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A2: </a:t>
            </a:r>
            <a:r>
              <a:rPr lang="pt-BR" sz="800" dirty="0">
                <a:latin typeface="Century Gothic" panose="020B0502020202020204" pitchFamily="34" charset="0"/>
              </a:rPr>
              <a:t>Das atividades que eu vou citar, em quais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</a:t>
            </a:r>
            <a:r>
              <a:rPr lang="pt-BR" sz="800" dirty="0" smtClean="0">
                <a:latin typeface="Century Gothic" panose="020B0502020202020204" pitchFamily="34" charset="0"/>
              </a:rPr>
              <a:t>participou em  </a:t>
            </a:r>
            <a:r>
              <a:rPr lang="pt-BR" sz="800" dirty="0">
                <a:latin typeface="Century Gothic" panose="020B0502020202020204" pitchFamily="34" charset="0"/>
              </a:rPr>
              <a:t>2016?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17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9" name="Retângulo com Único Canto Aparado 28">
            <a:hlinkClick r:id="rId2" action="ppaction://hlinksldjump"/>
          </p:cNvPr>
          <p:cNvSpPr/>
          <p:nvPr/>
        </p:nvSpPr>
        <p:spPr>
          <a:xfrm>
            <a:off x="0" y="2149690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3" action="ppaction://hlinksldjump"/>
          </p:cNvPr>
          <p:cNvSpPr/>
          <p:nvPr/>
        </p:nvSpPr>
        <p:spPr>
          <a:xfrm>
            <a:off x="0" y="2541144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Centro-Oeste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4" action="ppaction://hlinksldjump"/>
          </p:cNvPr>
          <p:cNvSpPr/>
          <p:nvPr/>
        </p:nvSpPr>
        <p:spPr>
          <a:xfrm>
            <a:off x="0" y="2961942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5" action="ppaction://hlinksldjump"/>
          </p:cNvPr>
          <p:cNvSpPr/>
          <p:nvPr/>
        </p:nvSpPr>
        <p:spPr>
          <a:xfrm>
            <a:off x="-351" y="3362389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6" action="ppaction://hlinksldjump"/>
          </p:cNvPr>
          <p:cNvSpPr/>
          <p:nvPr/>
        </p:nvSpPr>
        <p:spPr>
          <a:xfrm>
            <a:off x="0" y="3753843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Sudeste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7" action="ppaction://hlinksldjump"/>
          </p:cNvPr>
          <p:cNvSpPr/>
          <p:nvPr/>
        </p:nvSpPr>
        <p:spPr>
          <a:xfrm>
            <a:off x="0" y="4174641"/>
            <a:ext cx="1570137" cy="256281"/>
          </a:xfrm>
          <a:prstGeom prst="snip1Rect">
            <a:avLst/>
          </a:prstGeom>
          <a:solidFill>
            <a:srgbClr val="5DAD9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8" action="ppaction://hlinksldjump"/>
          </p:cNvPr>
          <p:cNvSpPr/>
          <p:nvPr/>
        </p:nvSpPr>
        <p:spPr>
          <a:xfrm>
            <a:off x="0" y="915566"/>
            <a:ext cx="1331639" cy="256281"/>
          </a:xfrm>
          <a:prstGeom prst="snip1Rect">
            <a:avLst/>
          </a:prstGeom>
          <a:solidFill>
            <a:srgbClr val="8691A5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9" action="ppaction://hlinksldjump"/>
          </p:cNvPr>
          <p:cNvSpPr/>
          <p:nvPr/>
        </p:nvSpPr>
        <p:spPr>
          <a:xfrm>
            <a:off x="-352" y="1326188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830794686"/>
              </p:ext>
            </p:extLst>
          </p:nvPr>
        </p:nvGraphicFramePr>
        <p:xfrm>
          <a:off x="1763688" y="1072618"/>
          <a:ext cx="7128792" cy="358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Retângulo com Único Canto Aparado 20"/>
          <p:cNvSpPr/>
          <p:nvPr/>
        </p:nvSpPr>
        <p:spPr>
          <a:xfrm>
            <a:off x="-351" y="-19559"/>
            <a:ext cx="5436447" cy="540000"/>
          </a:xfrm>
          <a:prstGeom prst="snip1Rect">
            <a:avLst/>
          </a:prstGeom>
          <a:solidFill>
            <a:srgbClr val="87A59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Participação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2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18</a:t>
            </a:fld>
            <a:endParaRPr lang="pt-BR"/>
          </a:p>
        </p:txBody>
      </p:sp>
      <p:sp>
        <p:nvSpPr>
          <p:cNvPr id="8" name="Pentágono 7"/>
          <p:cNvSpPr/>
          <p:nvPr/>
        </p:nvSpPr>
        <p:spPr>
          <a:xfrm>
            <a:off x="0" y="627534"/>
            <a:ext cx="4788024" cy="1194127"/>
          </a:xfrm>
          <a:prstGeom prst="homePlate">
            <a:avLst/>
          </a:prstGeom>
          <a:solidFill>
            <a:srgbClr val="95B3D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 smtClean="0">
                <a:latin typeface="Century Gothic" panose="020B0502020202020204" pitchFamily="34" charset="0"/>
              </a:rPr>
              <a:t>Avaliação das atividades do SEBRAE</a:t>
            </a:r>
            <a:endParaRPr lang="pt-B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Qual </a:t>
            </a:r>
            <a:r>
              <a:rPr lang="pt-BR" sz="800" dirty="0">
                <a:latin typeface="Century Gothic" panose="020B0502020202020204" pitchFamily="34" charset="0"/>
              </a:rPr>
              <a:t>a sua satisfação de 0 a 10 com </a:t>
            </a:r>
            <a:r>
              <a:rPr lang="pt-BR" sz="800" dirty="0" smtClean="0">
                <a:latin typeface="Century Gothic" panose="020B0502020202020204" pitchFamily="34" charset="0"/>
              </a:rPr>
              <a:t>esta atividade do </a:t>
            </a:r>
            <a:r>
              <a:rPr lang="pt-BR" sz="800" dirty="0">
                <a:latin typeface="Century Gothic" panose="020B0502020202020204" pitchFamily="34" charset="0"/>
              </a:rPr>
              <a:t>SEBRAE que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participou em 2016? </a:t>
            </a:r>
            <a:r>
              <a:rPr lang="pt-BR" sz="800" dirty="0" smtClean="0">
                <a:latin typeface="Century Gothic" panose="020B0502020202020204" pitchFamily="34" charset="0"/>
              </a:rPr>
              <a:t>Onde </a:t>
            </a:r>
            <a:r>
              <a:rPr lang="pt-BR" sz="800" dirty="0">
                <a:latin typeface="Century Gothic" panose="020B0502020202020204" pitchFamily="34" charset="0"/>
              </a:rPr>
              <a:t>zero significa "TOTALMENTE INSATISFEITO" e dez significa "TOTALMENTE SATISFEITO</a:t>
            </a:r>
            <a:r>
              <a:rPr lang="pt-BR" sz="800" dirty="0" smtClean="0">
                <a:latin typeface="Century Gothic" panose="020B0502020202020204" pitchFamily="34" charset="0"/>
              </a:rPr>
              <a:t>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19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com Único Canto Aparado 26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97005" y="2269269"/>
            <a:ext cx="5130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Neste momento os entrevistados avaliaram a satisfação com as atividades do SEBRAE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que participaram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em 2016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com Único Canto Aparado 13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tângulo com Único Canto Aparado 16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com Único Canto Aparado 17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53937" t="5218" r="31889" b="61195"/>
          <a:stretch/>
        </p:blipFill>
        <p:spPr>
          <a:xfrm flipH="1">
            <a:off x="-2273" y="0"/>
            <a:ext cx="9146272" cy="51435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6908" y="2355726"/>
            <a:ext cx="524718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Levantar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satisfação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 os instrumentos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de atendimento, 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aplicabilidade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 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efetividade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dos conteúdos, bem como 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grau de recomendação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do Sebrae pelos clientes atendidos em 2016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pt-B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13">
            <a:hlinkHover r:id="rId3" action="ppaction://hlinksldjump"/>
          </p:cNvPr>
          <p:cNvSpPr/>
          <p:nvPr/>
        </p:nvSpPr>
        <p:spPr>
          <a:xfrm>
            <a:off x="2483768" y="159462"/>
            <a:ext cx="2195488" cy="612000"/>
          </a:xfrm>
          <a:prstGeom prst="rect">
            <a:avLst/>
          </a:prstGeom>
          <a:solidFill>
            <a:srgbClr val="CA6A68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Metodologia</a:t>
            </a:r>
            <a:endParaRPr lang="pt-BR" dirty="0"/>
          </a:p>
        </p:txBody>
      </p:sp>
      <p:sp>
        <p:nvSpPr>
          <p:cNvPr id="16" name="Retângulo 15">
            <a:hlinkHover r:id="rId4" action="ppaction://hlinksldjump"/>
          </p:cNvPr>
          <p:cNvSpPr/>
          <p:nvPr/>
        </p:nvSpPr>
        <p:spPr>
          <a:xfrm>
            <a:off x="6876256" y="159462"/>
            <a:ext cx="2267744" cy="612000"/>
          </a:xfrm>
          <a:prstGeom prst="rect">
            <a:avLst/>
          </a:prstGeom>
          <a:solidFill>
            <a:srgbClr val="97AFCC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Informações técnicas</a:t>
            </a:r>
          </a:p>
        </p:txBody>
      </p:sp>
      <p:sp>
        <p:nvSpPr>
          <p:cNvPr id="9" name="Retângulo 8">
            <a:hlinkHover r:id="rId5" action="ppaction://hlinksldjump"/>
          </p:cNvPr>
          <p:cNvSpPr/>
          <p:nvPr/>
        </p:nvSpPr>
        <p:spPr>
          <a:xfrm>
            <a:off x="0" y="51550"/>
            <a:ext cx="2483768" cy="720000"/>
          </a:xfrm>
          <a:prstGeom prst="rect">
            <a:avLst/>
          </a:prstGeom>
          <a:solidFill>
            <a:srgbClr val="87A593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Objetivo da Pesquisa</a:t>
            </a:r>
          </a:p>
        </p:txBody>
      </p:sp>
      <p:sp>
        <p:nvSpPr>
          <p:cNvPr id="8" name="Retângulo 7">
            <a:hlinkClick r:id="rId6" action="ppaction://hlinksldjump"/>
            <a:hlinkHover r:id="rId6" action="ppaction://hlinksldjump"/>
          </p:cNvPr>
          <p:cNvSpPr/>
          <p:nvPr/>
        </p:nvSpPr>
        <p:spPr>
          <a:xfrm>
            <a:off x="4679256" y="159462"/>
            <a:ext cx="2197000" cy="612000"/>
          </a:xfrm>
          <a:prstGeom prst="rect">
            <a:avLst/>
          </a:prstGeom>
          <a:solidFill>
            <a:srgbClr val="F8A968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Tópicos da Pesquisa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6908" y="113159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pesquisa Satisfação, Aplicabilidade e Efetividade do SEBRAE teve como objetivo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9169"/>
          <a:stretch/>
        </p:blipFill>
        <p:spPr bwMode="auto">
          <a:xfrm>
            <a:off x="5075957" y="1779662"/>
            <a:ext cx="3914623" cy="33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48264" y="476726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1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com Único Canto Aparado 14">
            <a:hlinkClick r:id="rId2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3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Qual </a:t>
            </a:r>
            <a:r>
              <a:rPr lang="pt-BR" sz="800" dirty="0">
                <a:latin typeface="Century Gothic" panose="020B0502020202020204" pitchFamily="34" charset="0"/>
              </a:rPr>
              <a:t>a sua satisfação de 0 a 10 com </a:t>
            </a:r>
            <a:r>
              <a:rPr lang="pt-BR" sz="800" dirty="0" smtClean="0">
                <a:latin typeface="Century Gothic" panose="020B0502020202020204" pitchFamily="34" charset="0"/>
              </a:rPr>
              <a:t>esta atividade do </a:t>
            </a:r>
            <a:r>
              <a:rPr lang="pt-BR" sz="800" dirty="0">
                <a:latin typeface="Century Gothic" panose="020B0502020202020204" pitchFamily="34" charset="0"/>
              </a:rPr>
              <a:t>SEBRAE que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participou em 2016? </a:t>
            </a:r>
            <a:r>
              <a:rPr lang="pt-BR" sz="800" dirty="0" smtClean="0">
                <a:latin typeface="Century Gothic" panose="020B0502020202020204" pitchFamily="34" charset="0"/>
              </a:rPr>
              <a:t>Onde </a:t>
            </a:r>
            <a:r>
              <a:rPr lang="pt-BR" sz="800" dirty="0">
                <a:latin typeface="Century Gothic" panose="020B0502020202020204" pitchFamily="34" charset="0"/>
              </a:rPr>
              <a:t>zero significa "TOTALMENTE INSATISFEITO" e dez significa "TOTALMENTE SATISFEITO</a:t>
            </a:r>
            <a:r>
              <a:rPr lang="pt-BR" sz="800" dirty="0" smtClean="0">
                <a:latin typeface="Century Gothic" panose="020B0502020202020204" pitchFamily="34" charset="0"/>
              </a:rPr>
              <a:t>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20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1127940530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Retângulo com Único Canto Aparado 41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Retângulo com Único Canto Aparado 42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4" name="Retângulo com Único Canto Aparado 43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5" name="Retângulo com Único Canto Aparado 44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Retângulo com Único Canto Aparado 45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Retângulo com Único Canto Aparado 11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475656" y="4587974"/>
            <a:ext cx="1152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: 3.666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9,2 </a:t>
            </a:r>
            <a:endParaRPr lang="pt-BR" dirty="0"/>
          </a:p>
        </p:txBody>
      </p:sp>
      <p:sp>
        <p:nvSpPr>
          <p:cNvPr id="21" name="Retângulo com Único Canto Aparado 20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Qual </a:t>
            </a:r>
            <a:r>
              <a:rPr lang="pt-BR" sz="800" dirty="0">
                <a:latin typeface="Century Gothic" panose="020B0502020202020204" pitchFamily="34" charset="0"/>
              </a:rPr>
              <a:t>a sua satisfação de 0 a 10 com </a:t>
            </a:r>
            <a:r>
              <a:rPr lang="pt-BR" sz="800" dirty="0" smtClean="0">
                <a:latin typeface="Century Gothic" panose="020B0502020202020204" pitchFamily="34" charset="0"/>
              </a:rPr>
              <a:t>esta atividade do </a:t>
            </a:r>
            <a:r>
              <a:rPr lang="pt-BR" sz="800" dirty="0">
                <a:latin typeface="Century Gothic" panose="020B0502020202020204" pitchFamily="34" charset="0"/>
              </a:rPr>
              <a:t>SEBRAE que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participou em 2016? </a:t>
            </a:r>
            <a:r>
              <a:rPr lang="pt-BR" sz="800" dirty="0" smtClean="0">
                <a:latin typeface="Century Gothic" panose="020B0502020202020204" pitchFamily="34" charset="0"/>
              </a:rPr>
              <a:t>Onde </a:t>
            </a:r>
            <a:r>
              <a:rPr lang="pt-BR" sz="800" dirty="0">
                <a:latin typeface="Century Gothic" panose="020B0502020202020204" pitchFamily="34" charset="0"/>
              </a:rPr>
              <a:t>zero significa "TOTALMENTE INSATISFEITO" e dez significa "TOTALMENTE SATISFEITO</a:t>
            </a:r>
            <a:r>
              <a:rPr lang="pt-BR" sz="800" dirty="0" smtClean="0">
                <a:latin typeface="Century Gothic" panose="020B0502020202020204" pitchFamily="34" charset="0"/>
              </a:rPr>
              <a:t>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21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3180288707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tângulo com Único Canto Aparado 23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tângulo com Único Canto Aparado 26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475656" y="4589135"/>
            <a:ext cx="1152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3.989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9,2 </a:t>
            </a:r>
            <a:endParaRPr lang="pt-BR" dirty="0"/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Qual </a:t>
            </a:r>
            <a:r>
              <a:rPr lang="pt-BR" sz="800" dirty="0">
                <a:latin typeface="Century Gothic" panose="020B0502020202020204" pitchFamily="34" charset="0"/>
              </a:rPr>
              <a:t>a sua satisfação de 0 a 10 com </a:t>
            </a:r>
            <a:r>
              <a:rPr lang="pt-BR" sz="800" dirty="0" smtClean="0">
                <a:latin typeface="Century Gothic" panose="020B0502020202020204" pitchFamily="34" charset="0"/>
              </a:rPr>
              <a:t>esta atividade do </a:t>
            </a:r>
            <a:r>
              <a:rPr lang="pt-BR" sz="800" dirty="0">
                <a:latin typeface="Century Gothic" panose="020B0502020202020204" pitchFamily="34" charset="0"/>
              </a:rPr>
              <a:t>SEBRAE que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participou em 2016? </a:t>
            </a:r>
            <a:r>
              <a:rPr lang="pt-BR" sz="800" dirty="0" smtClean="0">
                <a:latin typeface="Century Gothic" panose="020B0502020202020204" pitchFamily="34" charset="0"/>
              </a:rPr>
              <a:t>Onde </a:t>
            </a:r>
            <a:r>
              <a:rPr lang="pt-BR" sz="800" dirty="0">
                <a:latin typeface="Century Gothic" panose="020B0502020202020204" pitchFamily="34" charset="0"/>
              </a:rPr>
              <a:t>zero significa "TOTALMENTE INSATISFEITO" e dez significa "TOTALMENTE SATISFEITO</a:t>
            </a:r>
            <a:r>
              <a:rPr lang="pt-BR" sz="800" dirty="0" smtClean="0">
                <a:latin typeface="Century Gothic" panose="020B0502020202020204" pitchFamily="34" charset="0"/>
              </a:rPr>
              <a:t>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22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1453326567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tângulo com Único Canto Aparado 24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1.237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9,0 </a:t>
            </a:r>
            <a:endParaRPr lang="pt-BR" dirty="0"/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Qual </a:t>
            </a:r>
            <a:r>
              <a:rPr lang="pt-BR" sz="800" dirty="0">
                <a:latin typeface="Century Gothic" panose="020B0502020202020204" pitchFamily="34" charset="0"/>
              </a:rPr>
              <a:t>a sua satisfação de 0 a 10 com </a:t>
            </a:r>
            <a:r>
              <a:rPr lang="pt-BR" sz="800" dirty="0" smtClean="0">
                <a:latin typeface="Century Gothic" panose="020B0502020202020204" pitchFamily="34" charset="0"/>
              </a:rPr>
              <a:t>esta atividade do </a:t>
            </a:r>
            <a:r>
              <a:rPr lang="pt-BR" sz="800" dirty="0">
                <a:latin typeface="Century Gothic" panose="020B0502020202020204" pitchFamily="34" charset="0"/>
              </a:rPr>
              <a:t>SEBRAE que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participou em 2016? </a:t>
            </a:r>
            <a:r>
              <a:rPr lang="pt-BR" sz="800" dirty="0" smtClean="0">
                <a:latin typeface="Century Gothic" panose="020B0502020202020204" pitchFamily="34" charset="0"/>
              </a:rPr>
              <a:t>Onde </a:t>
            </a:r>
            <a:r>
              <a:rPr lang="pt-BR" sz="800" dirty="0">
                <a:latin typeface="Century Gothic" panose="020B0502020202020204" pitchFamily="34" charset="0"/>
              </a:rPr>
              <a:t>zero significa "TOTALMENTE INSATISFEITO" e dez significa "TOTALMENTE SATISFEITO</a:t>
            </a:r>
            <a:r>
              <a:rPr lang="pt-BR" sz="800" dirty="0" smtClean="0">
                <a:latin typeface="Century Gothic" panose="020B0502020202020204" pitchFamily="34" charset="0"/>
              </a:rPr>
              <a:t>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23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886728923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tângulo com Único Canto Aparado 24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2.477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9,0 </a:t>
            </a:r>
            <a:endParaRPr lang="pt-BR" dirty="0"/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Qual </a:t>
            </a:r>
            <a:r>
              <a:rPr lang="pt-BR" sz="800" dirty="0">
                <a:latin typeface="Century Gothic" panose="020B0502020202020204" pitchFamily="34" charset="0"/>
              </a:rPr>
              <a:t>a sua satisfação de 0 a 10 com </a:t>
            </a:r>
            <a:r>
              <a:rPr lang="pt-BR" sz="800" dirty="0" smtClean="0">
                <a:latin typeface="Century Gothic" panose="020B0502020202020204" pitchFamily="34" charset="0"/>
              </a:rPr>
              <a:t>esta atividade do </a:t>
            </a:r>
            <a:r>
              <a:rPr lang="pt-BR" sz="800" dirty="0">
                <a:latin typeface="Century Gothic" panose="020B0502020202020204" pitchFamily="34" charset="0"/>
              </a:rPr>
              <a:t>SEBRAE que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participou em 2016? </a:t>
            </a:r>
            <a:r>
              <a:rPr lang="pt-BR" sz="800" dirty="0" smtClean="0">
                <a:latin typeface="Century Gothic" panose="020B0502020202020204" pitchFamily="34" charset="0"/>
              </a:rPr>
              <a:t>Onde </a:t>
            </a:r>
            <a:r>
              <a:rPr lang="pt-BR" sz="800" dirty="0">
                <a:latin typeface="Century Gothic" panose="020B0502020202020204" pitchFamily="34" charset="0"/>
              </a:rPr>
              <a:t>zero significa "TOTALMENTE INSATISFEITO" e dez significa "TOTALMENTE SATISFEITO</a:t>
            </a:r>
            <a:r>
              <a:rPr lang="pt-BR" sz="800" dirty="0" smtClean="0">
                <a:latin typeface="Century Gothic" panose="020B0502020202020204" pitchFamily="34" charset="0"/>
              </a:rPr>
              <a:t>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24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2905512519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tângulo com Único Canto Aparado 23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475656" y="4589135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smtClean="0">
                <a:solidFill>
                  <a:schemeClr val="bg1">
                    <a:lumMod val="50000"/>
                  </a:schemeClr>
                </a:solidFill>
              </a:rPr>
              <a:t>5.325</a:t>
            </a:r>
            <a:endParaRPr lang="pt-BR" sz="110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9,0 </a:t>
            </a:r>
            <a:endParaRPr lang="pt-BR" dirty="0"/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Qual a sua satisfação de 0 a 10 com esta atividade do SEBRAE que o(a) Sr.(a) participou em 2016? Onde zero significa "TOTALMENTE INSATISFEITO" e dez significa "TOTALMENTE SATISFEITO"?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25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515874650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etângulo com Único Canto Aparado 27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9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10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547664" y="4614396"/>
            <a:ext cx="2610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8.852 | 2015: 6.008 | 2016: 3.666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 nos anos 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Qual a sua satisfação de 0 a 10 com esta atividade do SEBRAE que o(a) Sr.(a) participou em 2016? Onde zero significa "TOTALMENTE INSATISFEITO" e dez significa "TOTALMENTE SATISFEITO"?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26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40936"/>
              </p:ext>
            </p:extLst>
          </p:nvPr>
        </p:nvGraphicFramePr>
        <p:xfrm>
          <a:off x="7714107" y="2613814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Retângulo 33"/>
          <p:cNvSpPr/>
          <p:nvPr/>
        </p:nvSpPr>
        <p:spPr>
          <a:xfrm>
            <a:off x="3860920" y="2189113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35" name="Retângulo 34"/>
          <p:cNvSpPr/>
          <p:nvPr/>
        </p:nvSpPr>
        <p:spPr>
          <a:xfrm>
            <a:off x="2576524" y="2189112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36" name="Retângulo 35"/>
          <p:cNvSpPr/>
          <p:nvPr/>
        </p:nvSpPr>
        <p:spPr>
          <a:xfrm>
            <a:off x="1691680" y="313737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691680" y="3425408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691680" y="3703910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5145315" y="2189112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40" name="Retângulo 39"/>
          <p:cNvSpPr/>
          <p:nvPr/>
        </p:nvSpPr>
        <p:spPr>
          <a:xfrm>
            <a:off x="6429710" y="2191689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41" name="Retângulo 40"/>
          <p:cNvSpPr/>
          <p:nvPr/>
        </p:nvSpPr>
        <p:spPr>
          <a:xfrm>
            <a:off x="7714105" y="2191689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64342"/>
              </p:ext>
            </p:extLst>
          </p:nvPr>
        </p:nvGraphicFramePr>
        <p:xfrm>
          <a:off x="6429712" y="2624907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94567"/>
              </p:ext>
            </p:extLst>
          </p:nvPr>
        </p:nvGraphicFramePr>
        <p:xfrm>
          <a:off x="5145316" y="2624907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17049"/>
              </p:ext>
            </p:extLst>
          </p:nvPr>
        </p:nvGraphicFramePr>
        <p:xfrm>
          <a:off x="3860920" y="2634981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0647"/>
              </p:ext>
            </p:extLst>
          </p:nvPr>
        </p:nvGraphicFramePr>
        <p:xfrm>
          <a:off x="2576524" y="2624907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</a:t>
                      </a:r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Retângulo com Único Canto Aparado 57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9" name="Retângulo com Único Canto Aparado 58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0" name="Retângulo com Único Canto Aparado 59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Retângulo com Único Canto Aparado 60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2" name="Retângulo com Único Canto Aparado 61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3" name="Retângulo com Único Canto Aparado 62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Retângulo com Único Canto Aparado 63">
            <a:hlinkClick r:id="rId8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5" name="Retângulo com Único Canto Aparado 64">
            <a:hlinkClick r:id="rId9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tângulo com Único Canto Aparado 49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1" name="Retângulo com Único Canto Aparado 50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 nos anos 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Qual a sua satisfação de 0 a 10 com esta atividade do SEBRAE que o(a) Sr.(a) participou em 2016? Onde zero significa "TOTALMENTE INSATISFEITO" e dez significa "TOTALMENTE SATISFEITO"?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27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925573497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etângulo com Único Canto Aparado 27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9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10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547663" y="4614396"/>
            <a:ext cx="2808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9.705 | 2015: 6.406 | 2016: 3.989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 nos anos 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Qual a sua satisfação de 0 a 10 com esta atividade do SEBRAE que o(a) Sr.(a) participou em 2016? Onde zero significa "TOTALMENTE INSATISFEITO" e dez significa "TOTALMENTE SATISFEITO"?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28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21739"/>
              </p:ext>
            </p:extLst>
          </p:nvPr>
        </p:nvGraphicFramePr>
        <p:xfrm>
          <a:off x="7714107" y="2276372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Retângulo 31"/>
          <p:cNvSpPr/>
          <p:nvPr/>
        </p:nvSpPr>
        <p:spPr>
          <a:xfrm>
            <a:off x="3860920" y="1851671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33" name="Retângulo 32"/>
          <p:cNvSpPr/>
          <p:nvPr/>
        </p:nvSpPr>
        <p:spPr>
          <a:xfrm>
            <a:off x="2576524" y="1851670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34" name="Retângulo 33"/>
          <p:cNvSpPr/>
          <p:nvPr/>
        </p:nvSpPr>
        <p:spPr>
          <a:xfrm>
            <a:off x="1691680" y="279993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691680" y="308796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691680" y="3366468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145315" y="1851670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38" name="Retângulo 37"/>
          <p:cNvSpPr/>
          <p:nvPr/>
        </p:nvSpPr>
        <p:spPr>
          <a:xfrm>
            <a:off x="6429710" y="1854247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39" name="Retângulo 38"/>
          <p:cNvSpPr/>
          <p:nvPr/>
        </p:nvSpPr>
        <p:spPr>
          <a:xfrm>
            <a:off x="7714105" y="1854247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39937"/>
              </p:ext>
            </p:extLst>
          </p:nvPr>
        </p:nvGraphicFramePr>
        <p:xfrm>
          <a:off x="6429712" y="22874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31218"/>
              </p:ext>
            </p:extLst>
          </p:nvPr>
        </p:nvGraphicFramePr>
        <p:xfrm>
          <a:off x="5145316" y="22874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14913"/>
              </p:ext>
            </p:extLst>
          </p:nvPr>
        </p:nvGraphicFramePr>
        <p:xfrm>
          <a:off x="3860920" y="2297539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27639"/>
              </p:ext>
            </p:extLst>
          </p:nvPr>
        </p:nvGraphicFramePr>
        <p:xfrm>
          <a:off x="2576524" y="22874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Retângulo com Único Canto Aparado 50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2" name="Retângulo com Único Canto Aparado 51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3" name="Retângulo com Único Canto Aparado 52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4" name="Retângulo com Único Canto Aparado 53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5" name="Retângulo com Único Canto Aparado 54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6" name="Retângulo com Único Canto Aparado 55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Retângulo com Único Canto Aparado 56">
            <a:hlinkClick r:id="rId8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Retângulo com Único Canto Aparado 57">
            <a:hlinkClick r:id="rId9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tângulo com Único Canto Aparado 47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Retângulo com Único Canto Aparado 48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 nos anos 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Qual a sua satisfação de 0 a 10 com esta atividade do SEBRAE que o(a) Sr.(a) participou em 2016? Onde zero significa "TOTALMENTE INSATISFEITO" e dez significa "TOTALMENTE SATISFEITO"?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29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908744818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etângulo com Único Canto Aparado 27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9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10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547664" y="4614396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2.397 | 2015: 2.204 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 2016: 1.237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 nos anos 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/>
          <a:srcRect l="53937" t="5218" r="31889" b="61195"/>
          <a:stretch/>
        </p:blipFill>
        <p:spPr>
          <a:xfrm flipH="1">
            <a:off x="-2273" y="0"/>
            <a:ext cx="9146272" cy="5143500"/>
          </a:xfrm>
          <a:prstGeom prst="rect">
            <a:avLst/>
          </a:prstGeom>
        </p:spPr>
      </p:pic>
      <p:sp>
        <p:nvSpPr>
          <p:cNvPr id="19" name="Retângulo 18">
            <a:hlinkHover r:id="rId3" action="ppaction://hlinksldjump"/>
          </p:cNvPr>
          <p:cNvSpPr/>
          <p:nvPr/>
        </p:nvSpPr>
        <p:spPr>
          <a:xfrm>
            <a:off x="6897054" y="159462"/>
            <a:ext cx="2246946" cy="612000"/>
          </a:xfrm>
          <a:prstGeom prst="rect">
            <a:avLst/>
          </a:prstGeom>
          <a:solidFill>
            <a:srgbClr val="97AFCC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Informações técnicas</a:t>
            </a:r>
          </a:p>
        </p:txBody>
      </p:sp>
      <p:sp>
        <p:nvSpPr>
          <p:cNvPr id="20" name="Retângulo 19">
            <a:hlinkHover r:id="rId4" action="ppaction://hlinksldjump"/>
          </p:cNvPr>
          <p:cNvSpPr/>
          <p:nvPr/>
        </p:nvSpPr>
        <p:spPr>
          <a:xfrm>
            <a:off x="0" y="159462"/>
            <a:ext cx="2232000" cy="612000"/>
          </a:xfrm>
          <a:prstGeom prst="rect">
            <a:avLst/>
          </a:prstGeom>
          <a:solidFill>
            <a:srgbClr val="87A593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Objetivo da Pesquisa</a:t>
            </a:r>
          </a:p>
        </p:txBody>
      </p:sp>
      <p:sp>
        <p:nvSpPr>
          <p:cNvPr id="22" name="Retângulo 21">
            <a:hlinkHover r:id="rId5" action="ppaction://hlinksldjump"/>
          </p:cNvPr>
          <p:cNvSpPr/>
          <p:nvPr/>
        </p:nvSpPr>
        <p:spPr>
          <a:xfrm>
            <a:off x="2232619" y="51550"/>
            <a:ext cx="2447489" cy="720000"/>
          </a:xfrm>
          <a:prstGeom prst="rect">
            <a:avLst/>
          </a:prstGeom>
          <a:solidFill>
            <a:srgbClr val="CA6A68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Metodologia</a:t>
            </a:r>
            <a:endParaRPr lang="pt-BR" sz="2000" dirty="0"/>
          </a:p>
        </p:txBody>
      </p:sp>
      <p:sp>
        <p:nvSpPr>
          <p:cNvPr id="16" name="Retângulo 15">
            <a:hlinkClick r:id="rId6" action="ppaction://hlinksldjump"/>
            <a:hlinkHover r:id="rId6" action="ppaction://hlinksldjump"/>
          </p:cNvPr>
          <p:cNvSpPr/>
          <p:nvPr/>
        </p:nvSpPr>
        <p:spPr>
          <a:xfrm>
            <a:off x="4679256" y="159462"/>
            <a:ext cx="2217798" cy="612000"/>
          </a:xfrm>
          <a:prstGeom prst="rect">
            <a:avLst/>
          </a:prstGeom>
          <a:solidFill>
            <a:srgbClr val="F8A968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Tópicos da Pesquisa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6557" y="1467810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 quem conversamos: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Donos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 pequenos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negócios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6557" y="3111567"/>
            <a:ext cx="3888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Período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coleta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dos dados: </a:t>
            </a:r>
            <a:r>
              <a:rPr lang="pt-BR" b="1" dirty="0" smtClean="0">
                <a:solidFill>
                  <a:srgbClr val="376092"/>
                </a:solidFill>
                <a:latin typeface="Century Gothic" panose="020B0502020202020204" pitchFamily="34" charset="0"/>
              </a:rPr>
              <a:t>21/11 </a:t>
            </a:r>
            <a:r>
              <a:rPr lang="pt-BR" b="1" dirty="0">
                <a:solidFill>
                  <a:srgbClr val="376092"/>
                </a:solidFill>
                <a:latin typeface="Century Gothic" panose="020B0502020202020204" pitchFamily="34" charset="0"/>
              </a:rPr>
              <a:t>a </a:t>
            </a:r>
            <a:r>
              <a:rPr lang="pt-BR" b="1" dirty="0" smtClean="0">
                <a:solidFill>
                  <a:srgbClr val="376092"/>
                </a:solidFill>
                <a:latin typeface="Century Gothic" panose="020B0502020202020204" pitchFamily="34" charset="0"/>
              </a:rPr>
              <a:t>10/12 </a:t>
            </a:r>
            <a:r>
              <a:rPr lang="pt-BR" b="1" dirty="0">
                <a:solidFill>
                  <a:srgbClr val="376092"/>
                </a:solidFill>
                <a:latin typeface="Century Gothic" panose="020B0502020202020204" pitchFamily="34" charset="0"/>
              </a:rPr>
              <a:t>de 2016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6557" y="999874"/>
            <a:ext cx="4704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Tipo de pesquisa: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Quantitativa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6556" y="4324436"/>
            <a:ext cx="4119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Intervalo de </a:t>
            </a:r>
            <a:r>
              <a:rPr lang="pt-B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confiança: </a:t>
            </a:r>
            <a:r>
              <a:rPr lang="pt-BR" sz="2000" b="1" dirty="0" smtClean="0">
                <a:solidFill>
                  <a:srgbClr val="376092"/>
                </a:solidFill>
                <a:latin typeface="Century Gothic" panose="020B0502020202020204" pitchFamily="34" charset="0"/>
              </a:rPr>
              <a:t>95%</a:t>
            </a:r>
            <a:endParaRPr lang="pt-BR" sz="1400" b="1" dirty="0">
              <a:solidFill>
                <a:srgbClr val="376092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36557" y="2212744"/>
            <a:ext cx="44229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14.432</a:t>
            </a:r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entrevistas realizadas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distribuídas em </a:t>
            </a:r>
            <a:r>
              <a:rPr lang="pt-BR" sz="2400" b="1" dirty="0" smtClean="0">
                <a:solidFill>
                  <a:srgbClr val="37609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656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projetos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36557" y="3856501"/>
            <a:ext cx="420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Erro amostral máximo: </a:t>
            </a:r>
            <a:r>
              <a:rPr lang="pt-BR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0,82%</a:t>
            </a:r>
            <a:endParaRPr lang="pt-BR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48264" y="476726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/>
              <a:t>3</a:t>
            </a:fld>
            <a:endParaRPr lang="pt-B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9169"/>
          <a:stretch/>
        </p:blipFill>
        <p:spPr bwMode="auto">
          <a:xfrm>
            <a:off x="5075957" y="1779662"/>
            <a:ext cx="3914623" cy="33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Qual a sua satisfação de 0 a 10 com esta atividade do SEBRAE que o(a) Sr.(a) participou em 2016? Onde zero significa "TOTALMENTE INSATISFEITO" e dez significa "TOTALMENTE SATISFEITO"?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30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64517"/>
              </p:ext>
            </p:extLst>
          </p:nvPr>
        </p:nvGraphicFramePr>
        <p:xfrm>
          <a:off x="7714107" y="2469798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Retângulo 32"/>
          <p:cNvSpPr/>
          <p:nvPr/>
        </p:nvSpPr>
        <p:spPr>
          <a:xfrm>
            <a:off x="3860920" y="2045097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34" name="Retângulo 33"/>
          <p:cNvSpPr/>
          <p:nvPr/>
        </p:nvSpPr>
        <p:spPr>
          <a:xfrm>
            <a:off x="2576524" y="2045096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35" name="Retângulo 34"/>
          <p:cNvSpPr/>
          <p:nvPr/>
        </p:nvSpPr>
        <p:spPr>
          <a:xfrm>
            <a:off x="1691680" y="2993360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691680" y="3281392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691680" y="355989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5145315" y="2045096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39" name="Retângulo 38"/>
          <p:cNvSpPr/>
          <p:nvPr/>
        </p:nvSpPr>
        <p:spPr>
          <a:xfrm>
            <a:off x="6429710" y="2047673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40" name="Retângulo 39"/>
          <p:cNvSpPr/>
          <p:nvPr/>
        </p:nvSpPr>
        <p:spPr>
          <a:xfrm>
            <a:off x="7714105" y="2047673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882625"/>
              </p:ext>
            </p:extLst>
          </p:nvPr>
        </p:nvGraphicFramePr>
        <p:xfrm>
          <a:off x="6429712" y="2480891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98300"/>
              </p:ext>
            </p:extLst>
          </p:nvPr>
        </p:nvGraphicFramePr>
        <p:xfrm>
          <a:off x="5145316" y="2480891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816266"/>
              </p:ext>
            </p:extLst>
          </p:nvPr>
        </p:nvGraphicFramePr>
        <p:xfrm>
          <a:off x="3860920" y="24909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49671"/>
              </p:ext>
            </p:extLst>
          </p:nvPr>
        </p:nvGraphicFramePr>
        <p:xfrm>
          <a:off x="2576524" y="2480891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Retângulo com Único Canto Aparado 50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2" name="Retângulo com Único Canto Aparado 51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3" name="Retângulo com Único Canto Aparado 52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4" name="Retângulo com Único Canto Aparado 53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5" name="Retângulo com Único Canto Aparado 54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6" name="Retângulo com Único Canto Aparado 55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Retângulo com Único Canto Aparado 56">
            <a:hlinkClick r:id="rId8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Retângulo com Único Canto Aparado 57">
            <a:hlinkClick r:id="rId9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Retângulo com Único Canto Aparado 4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" name="Retângulo com Único Canto Aparado 4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 nos anos 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Qual a sua satisfação de 0 a 10 com esta atividade do SEBRAE que o(a) Sr.(a) participou em 2016? Onde zero significa "TOTALMENTE INSATISFEITO" e dez significa "TOTALMENTE SATISFEITO"?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31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473597339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etângulo com Único Canto Aparado 27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9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10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547664" y="4614396"/>
            <a:ext cx="2808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4.322 | 2015: 4.532 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 2016: 2.477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etângulo com Único Canto Aparado 20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 nos anos 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Qual a sua satisfação de 0 a 10 com esta atividade do SEBRAE que o(a) Sr.(a) participou em 2016? Onde zero significa "TOTALMENTE INSATISFEITO" e dez significa "TOTALMENTE SATISFEITO"?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32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59010"/>
              </p:ext>
            </p:extLst>
          </p:nvPr>
        </p:nvGraphicFramePr>
        <p:xfrm>
          <a:off x="7714107" y="2397790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tângulo 44"/>
          <p:cNvSpPr/>
          <p:nvPr/>
        </p:nvSpPr>
        <p:spPr>
          <a:xfrm>
            <a:off x="3860920" y="1973089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46" name="Retângulo 45"/>
          <p:cNvSpPr/>
          <p:nvPr/>
        </p:nvSpPr>
        <p:spPr>
          <a:xfrm>
            <a:off x="2576524" y="1973088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47" name="Retângulo 46"/>
          <p:cNvSpPr/>
          <p:nvPr/>
        </p:nvSpPr>
        <p:spPr>
          <a:xfrm>
            <a:off x="1691680" y="2921352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1691680" y="320938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691680" y="348788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5145315" y="1973088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51" name="Retângulo 50"/>
          <p:cNvSpPr/>
          <p:nvPr/>
        </p:nvSpPr>
        <p:spPr>
          <a:xfrm>
            <a:off x="6429710" y="1975665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52" name="Retângulo 51"/>
          <p:cNvSpPr/>
          <p:nvPr/>
        </p:nvSpPr>
        <p:spPr>
          <a:xfrm>
            <a:off x="7714105" y="1975665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04836"/>
              </p:ext>
            </p:extLst>
          </p:nvPr>
        </p:nvGraphicFramePr>
        <p:xfrm>
          <a:off x="6429712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" name="Tabel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77426"/>
              </p:ext>
            </p:extLst>
          </p:nvPr>
        </p:nvGraphicFramePr>
        <p:xfrm>
          <a:off x="5145316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5" name="Tabe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31930"/>
              </p:ext>
            </p:extLst>
          </p:nvPr>
        </p:nvGraphicFramePr>
        <p:xfrm>
          <a:off x="3860920" y="2418957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64571"/>
              </p:ext>
            </p:extLst>
          </p:nvPr>
        </p:nvGraphicFramePr>
        <p:xfrm>
          <a:off x="2576524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1,0%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tângulo com Único Canto Aparado 37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tângulo com Único Canto Aparado 38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Retângulo com Único Canto Aparado 39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tângulo com Único Canto Aparado 40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2" name="Retângulo com Único Canto Aparado 41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Retângulo com Único Canto Aparado 42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Retângulo com Único Canto Aparado 56">
            <a:hlinkClick r:id="rId8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Retângulo com Único Canto Aparado 57">
            <a:hlinkClick r:id="rId9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 nos anos 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Qual a sua satisfação de 0 a 10 com esta atividade do SEBRAE que o(a) Sr.(a) participou em 2016? Onde zero significa "TOTALMENTE INSATISFEITO" e dez significa "TOTALMENTE SATISFEITO"?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33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018310658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etângulo com Único Canto Aparado 27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9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10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547664" y="4614396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9.437 | 2015: 7.617 | 2016: 5.325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 nos anos 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6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Qual a sua satisfação de 0 a 10 com esta atividade do SEBRAE que o(a) Sr.(a) participou em 2016? Onde zero significa "TOTALMENTE INSATISFEITO" e dez significa "TOTALMENTE SATISFEITO"?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34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03020"/>
              </p:ext>
            </p:extLst>
          </p:nvPr>
        </p:nvGraphicFramePr>
        <p:xfrm>
          <a:off x="7714107" y="2469798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Retângulo 18"/>
          <p:cNvSpPr/>
          <p:nvPr/>
        </p:nvSpPr>
        <p:spPr>
          <a:xfrm>
            <a:off x="3860920" y="2045097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20" name="Retângulo 19"/>
          <p:cNvSpPr/>
          <p:nvPr/>
        </p:nvSpPr>
        <p:spPr>
          <a:xfrm>
            <a:off x="2576524" y="2045096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21" name="Retângulo 20"/>
          <p:cNvSpPr/>
          <p:nvPr/>
        </p:nvSpPr>
        <p:spPr>
          <a:xfrm>
            <a:off x="1691680" y="2993360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691680" y="3281392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691680" y="355989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145315" y="2045096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25" name="Retângulo 24"/>
          <p:cNvSpPr/>
          <p:nvPr/>
        </p:nvSpPr>
        <p:spPr>
          <a:xfrm>
            <a:off x="6429710" y="2047673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27" name="Retângulo 26"/>
          <p:cNvSpPr/>
          <p:nvPr/>
        </p:nvSpPr>
        <p:spPr>
          <a:xfrm>
            <a:off x="7714105" y="2047673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44563"/>
              </p:ext>
            </p:extLst>
          </p:nvPr>
        </p:nvGraphicFramePr>
        <p:xfrm>
          <a:off x="6429712" y="2480891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08786"/>
              </p:ext>
            </p:extLst>
          </p:nvPr>
        </p:nvGraphicFramePr>
        <p:xfrm>
          <a:off x="5145316" y="2480891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6784"/>
              </p:ext>
            </p:extLst>
          </p:nvPr>
        </p:nvGraphicFramePr>
        <p:xfrm>
          <a:off x="3860920" y="24909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38117"/>
              </p:ext>
            </p:extLst>
          </p:nvPr>
        </p:nvGraphicFramePr>
        <p:xfrm>
          <a:off x="2576524" y="2480891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" name="Retângulo com Único Canto Aparado 45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Retângulo com Único Canto Aparado 46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Retângulo com Único Canto Aparado 47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Retângulo com Único Canto Aparado 48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" name="Retângulo com Único Canto Aparado 49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1" name="Retângulo com Único Canto Aparado 50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2" name="Retângulo com Único Canto Aparado 51">
            <a:hlinkClick r:id="rId8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3" name="Retângulo com Único Canto Aparado 52">
            <a:hlinkClick r:id="rId9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tângulo com Único Canto Aparado 37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tângulo com Único Canto Aparado 40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 nos anos 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Qual </a:t>
            </a:r>
            <a:r>
              <a:rPr lang="pt-BR" sz="800" dirty="0">
                <a:latin typeface="Century Gothic" panose="020B0502020202020204" pitchFamily="34" charset="0"/>
              </a:rPr>
              <a:t>a sua satisfação de 0 a 10 com </a:t>
            </a:r>
            <a:r>
              <a:rPr lang="pt-BR" sz="800" dirty="0" smtClean="0">
                <a:latin typeface="Century Gothic" panose="020B0502020202020204" pitchFamily="34" charset="0"/>
              </a:rPr>
              <a:t>esta atividade do </a:t>
            </a:r>
            <a:r>
              <a:rPr lang="pt-BR" sz="800" dirty="0">
                <a:latin typeface="Century Gothic" panose="020B0502020202020204" pitchFamily="34" charset="0"/>
              </a:rPr>
              <a:t>SEBRAE que o(a)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participou em 2016? </a:t>
            </a:r>
            <a:r>
              <a:rPr lang="pt-BR" sz="800" dirty="0" smtClean="0">
                <a:latin typeface="Century Gothic" panose="020B0502020202020204" pitchFamily="34" charset="0"/>
              </a:rPr>
              <a:t>Onde </a:t>
            </a:r>
            <a:r>
              <a:rPr lang="pt-BR" sz="800" dirty="0">
                <a:latin typeface="Century Gothic" panose="020B0502020202020204" pitchFamily="34" charset="0"/>
              </a:rPr>
              <a:t>zero significa "TOTALMENTE INSATISFEITO" e dez significa "TOTALMENTE SATISFEITO</a:t>
            </a:r>
            <a:r>
              <a:rPr lang="pt-BR" sz="800" dirty="0" smtClean="0">
                <a:latin typeface="Century Gothic" panose="020B0502020202020204" pitchFamily="34" charset="0"/>
              </a:rPr>
              <a:t>"?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35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424646909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tângulo com Único Canto Aparado 34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Retângulo com Único Canto Aparado 37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tângulo com Único Canto Aparado 38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Retângulo com Único Canto Aparado 39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5DAD98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 com 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547665" y="4587974"/>
            <a:ext cx="180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9.660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36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23728" y="2269269"/>
            <a:ext cx="6269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Neste momento os entrevistados avaliaram a aplicabilidade dos conhecimentos adquiridos durante as atividades realizadas com o SEBRAE em 2016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com Único Canto Aparado 13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tângulo com Único Canto Aparado 16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com Único Canto Aparado 17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37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363626226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com Único Canto Aparado 13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com Único Canto Aparado 14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tângulo com Único Canto Aparado 22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3.666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8,6 </a:t>
            </a:r>
            <a:endParaRPr lang="pt-BR" dirty="0"/>
          </a:p>
        </p:txBody>
      </p:sp>
      <p:sp>
        <p:nvSpPr>
          <p:cNvPr id="21" name="Retângulo com Único Canto Aparado 20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38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35441814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3.989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8,5 </a:t>
            </a:r>
            <a:endParaRPr lang="pt-BR" dirty="0"/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39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37906228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smtClean="0">
                <a:solidFill>
                  <a:schemeClr val="bg1">
                    <a:lumMod val="50000"/>
                  </a:schemeClr>
                </a:solidFill>
              </a:rPr>
              <a:t>Base: 1.237</a:t>
            </a:r>
            <a:endParaRPr lang="pt-BR" sz="110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8,6 </a:t>
            </a:r>
            <a:endParaRPr lang="pt-BR" dirty="0"/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53937" t="5218" r="31889" b="61195"/>
          <a:stretch/>
        </p:blipFill>
        <p:spPr>
          <a:xfrm flipH="1">
            <a:off x="-2273" y="0"/>
            <a:ext cx="9146272" cy="5143500"/>
          </a:xfrm>
          <a:prstGeom prst="rect">
            <a:avLst/>
          </a:prstGeom>
        </p:spPr>
      </p:pic>
      <p:sp>
        <p:nvSpPr>
          <p:cNvPr id="5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36100" y="6521450"/>
            <a:ext cx="2743200" cy="365125"/>
          </a:xfrm>
        </p:spPr>
        <p:txBody>
          <a:bodyPr/>
          <a:lstStyle/>
          <a:p>
            <a:fld id="{FED44A67-4E44-4B2B-BAF7-E86FC6FD60C3}" type="slidenum">
              <a:rPr lang="pt-BR" smtClean="0"/>
              <a:t>4</a:t>
            </a:fld>
            <a:endParaRPr lang="pt-BR" dirty="0"/>
          </a:p>
        </p:txBody>
      </p:sp>
      <p:sp>
        <p:nvSpPr>
          <p:cNvPr id="63" name="Retângulo 62">
            <a:hlinkHover r:id="rId3" action="ppaction://hlinksldjump"/>
          </p:cNvPr>
          <p:cNvSpPr/>
          <p:nvPr/>
        </p:nvSpPr>
        <p:spPr>
          <a:xfrm>
            <a:off x="6911488" y="159462"/>
            <a:ext cx="2232000" cy="612000"/>
          </a:xfrm>
          <a:prstGeom prst="rect">
            <a:avLst/>
          </a:prstGeom>
          <a:solidFill>
            <a:srgbClr val="97AFCC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Informações técnicas</a:t>
            </a:r>
          </a:p>
        </p:txBody>
      </p:sp>
      <p:sp>
        <p:nvSpPr>
          <p:cNvPr id="64" name="Retângulo 63">
            <a:hlinkHover r:id="rId4" action="ppaction://hlinksldjump"/>
          </p:cNvPr>
          <p:cNvSpPr/>
          <p:nvPr/>
        </p:nvSpPr>
        <p:spPr>
          <a:xfrm>
            <a:off x="0" y="159462"/>
            <a:ext cx="2232000" cy="612000"/>
          </a:xfrm>
          <a:prstGeom prst="rect">
            <a:avLst/>
          </a:prstGeom>
          <a:solidFill>
            <a:srgbClr val="87A593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Objetivo da Pesquisa</a:t>
            </a:r>
          </a:p>
        </p:txBody>
      </p:sp>
      <p:sp>
        <p:nvSpPr>
          <p:cNvPr id="65" name="Retângulo 64">
            <a:hlinkHover r:id="rId5" action="ppaction://hlinksldjump"/>
          </p:cNvPr>
          <p:cNvSpPr/>
          <p:nvPr/>
        </p:nvSpPr>
        <p:spPr>
          <a:xfrm>
            <a:off x="2232000" y="159462"/>
            <a:ext cx="2195488" cy="612000"/>
          </a:xfrm>
          <a:prstGeom prst="rect">
            <a:avLst/>
          </a:prstGeom>
          <a:solidFill>
            <a:srgbClr val="CA6A68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Metodologia</a:t>
            </a:r>
            <a:endParaRPr lang="pt-BR" dirty="0"/>
          </a:p>
        </p:txBody>
      </p:sp>
      <p:sp>
        <p:nvSpPr>
          <p:cNvPr id="66" name="Retângulo 65">
            <a:hlinkHover r:id="rId3" action="ppaction://hlinksldjump"/>
          </p:cNvPr>
          <p:cNvSpPr/>
          <p:nvPr/>
        </p:nvSpPr>
        <p:spPr>
          <a:xfrm>
            <a:off x="4427488" y="51550"/>
            <a:ext cx="2484000" cy="720000"/>
          </a:xfrm>
          <a:prstGeom prst="rect">
            <a:avLst/>
          </a:prstGeom>
          <a:solidFill>
            <a:srgbClr val="F8A968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Tópicos da Pesquisa</a:t>
            </a:r>
            <a:endParaRPr lang="pt-BR" sz="2000" dirty="0"/>
          </a:p>
        </p:txBody>
      </p:sp>
      <p:sp>
        <p:nvSpPr>
          <p:cNvPr id="21" name="Espaço Reservado para Número de Slide 3"/>
          <p:cNvSpPr txBox="1">
            <a:spLocks/>
          </p:cNvSpPr>
          <p:nvPr/>
        </p:nvSpPr>
        <p:spPr>
          <a:xfrm>
            <a:off x="6948264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CD00CD-F79A-4BCE-810B-4CC6616ADF2F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9169"/>
          <a:stretch/>
        </p:blipFill>
        <p:spPr bwMode="auto">
          <a:xfrm>
            <a:off x="5075957" y="1779662"/>
            <a:ext cx="3914623" cy="33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06571"/>
              </p:ext>
            </p:extLst>
          </p:nvPr>
        </p:nvGraphicFramePr>
        <p:xfrm>
          <a:off x="179512" y="906565"/>
          <a:ext cx="4743026" cy="396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2023">
                  <a:extLst>
                    <a:ext uri="{9D8B030D-6E8A-4147-A177-3AD203B41FA5}">
                      <a16:colId xmlns="" xmlns:a16="http://schemas.microsoft.com/office/drawing/2014/main" val="4185751152"/>
                    </a:ext>
                  </a:extLst>
                </a:gridCol>
                <a:gridCol w="651003">
                  <a:extLst>
                    <a:ext uri="{9D8B030D-6E8A-4147-A177-3AD203B41FA5}">
                      <a16:colId xmlns="" xmlns:a16="http://schemas.microsoft.com/office/drawing/2014/main" val="2590092243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pt-BR" sz="14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Participação nas atividades do SEBRAE em 2016.....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210983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endParaRPr lang="pt-BR" sz="1400" b="1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Satisfação </a:t>
                      </a:r>
                      <a:r>
                        <a:rPr lang="pt-BR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com as atividades do </a:t>
                      </a:r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SEBRAE.................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24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3577358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pt-BR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Aplicabilidade das atividades do </a:t>
                      </a:r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SEBRAE................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41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5407912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pt-BR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Efetividade das atividades do </a:t>
                      </a:r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SEBRAE.....................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58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5891585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pt-BR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Satisfação geral com o </a:t>
                      </a:r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SEBRAE................................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77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8682565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pt-BR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NPS – </a:t>
                      </a:r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SEBRAE.........................................................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81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118593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pt-BR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Contato e </a:t>
                      </a:r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melhorias................................................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87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5093136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pt-BR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Antigos </a:t>
                      </a:r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clientes.......................................................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91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8650318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pt-BR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Não Clientes ..........................................................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pt-B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920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40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236384883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2.477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8,3 </a:t>
            </a:r>
            <a:endParaRPr lang="pt-BR" dirty="0"/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41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174528517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5.325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8,3 </a:t>
            </a:r>
            <a:endParaRPr lang="pt-BR" dirty="0"/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42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333710371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tângulo com Único Canto Aparado 28">
            <a:hlinkClick r:id="rId3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547664" y="461439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8.852 | 2015: 6.008 | 2016: 3.666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43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84394"/>
              </p:ext>
            </p:extLst>
          </p:nvPr>
        </p:nvGraphicFramePr>
        <p:xfrm>
          <a:off x="7714107" y="2325782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etângulo 26"/>
          <p:cNvSpPr/>
          <p:nvPr/>
        </p:nvSpPr>
        <p:spPr>
          <a:xfrm>
            <a:off x="3860920" y="1901081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31" name="Retângulo 30"/>
          <p:cNvSpPr/>
          <p:nvPr/>
        </p:nvSpPr>
        <p:spPr>
          <a:xfrm>
            <a:off x="2576524" y="1901080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32" name="Retângulo 31"/>
          <p:cNvSpPr/>
          <p:nvPr/>
        </p:nvSpPr>
        <p:spPr>
          <a:xfrm>
            <a:off x="1691680" y="284934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691680" y="313737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1691680" y="3415878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5145315" y="1901080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49" name="Retângulo 48"/>
          <p:cNvSpPr/>
          <p:nvPr/>
        </p:nvSpPr>
        <p:spPr>
          <a:xfrm>
            <a:off x="6429710" y="1903657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50" name="Retângulo 49"/>
          <p:cNvSpPr/>
          <p:nvPr/>
        </p:nvSpPr>
        <p:spPr>
          <a:xfrm>
            <a:off x="7714105" y="1903657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072216"/>
              </p:ext>
            </p:extLst>
          </p:nvPr>
        </p:nvGraphicFramePr>
        <p:xfrm>
          <a:off x="6429712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e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06632"/>
              </p:ext>
            </p:extLst>
          </p:nvPr>
        </p:nvGraphicFramePr>
        <p:xfrm>
          <a:off x="5145316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824665"/>
              </p:ext>
            </p:extLst>
          </p:nvPr>
        </p:nvGraphicFramePr>
        <p:xfrm>
          <a:off x="3860920" y="2346949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" name="Tabel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63556"/>
              </p:ext>
            </p:extLst>
          </p:nvPr>
        </p:nvGraphicFramePr>
        <p:xfrm>
          <a:off x="2576524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1,0%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" name="Retângulo com Único Canto Aparado 43">
            <a:hlinkClick r:id="rId2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5" name="Retângulo com Único Canto Aparado 44">
            <a:hlinkClick r:id="rId3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tângulo com Único Canto Aparado 55">
            <a:hlinkClick r:id="rId4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Retângulo com Único Canto Aparado 56">
            <a:hlinkClick r:id="rId5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Retângulo com Único Canto Aparado 57">
            <a:hlinkClick r:id="rId6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9" name="Retângulo com Único Canto Aparado 58">
            <a:hlinkClick r:id="rId7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0" name="Retângulo com Único Canto Aparado 59">
            <a:hlinkClick r:id="rId8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Retângulo com Único Canto Aparado 60">
            <a:hlinkClick r:id="rId9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Retângulo com Único Canto Aparado 37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44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524844351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tângulo com Único Canto Aparado 28">
            <a:hlinkClick r:id="rId3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547664" y="461439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9.705 | 2015: 6.406 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 2016: 3.989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45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08001"/>
              </p:ext>
            </p:extLst>
          </p:nvPr>
        </p:nvGraphicFramePr>
        <p:xfrm>
          <a:off x="7714107" y="2397790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Retângulo 32"/>
          <p:cNvSpPr/>
          <p:nvPr/>
        </p:nvSpPr>
        <p:spPr>
          <a:xfrm>
            <a:off x="3860920" y="1973089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34" name="Retângulo 33"/>
          <p:cNvSpPr/>
          <p:nvPr/>
        </p:nvSpPr>
        <p:spPr>
          <a:xfrm>
            <a:off x="2576524" y="1973088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35" name="Retângulo 34"/>
          <p:cNvSpPr/>
          <p:nvPr/>
        </p:nvSpPr>
        <p:spPr>
          <a:xfrm>
            <a:off x="1691680" y="2921352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691680" y="320938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691680" y="348788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5145315" y="1973088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39" name="Retângulo 38"/>
          <p:cNvSpPr/>
          <p:nvPr/>
        </p:nvSpPr>
        <p:spPr>
          <a:xfrm>
            <a:off x="6429710" y="1975665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40" name="Retângulo 39"/>
          <p:cNvSpPr/>
          <p:nvPr/>
        </p:nvSpPr>
        <p:spPr>
          <a:xfrm>
            <a:off x="7714105" y="1975665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63273"/>
              </p:ext>
            </p:extLst>
          </p:nvPr>
        </p:nvGraphicFramePr>
        <p:xfrm>
          <a:off x="6429712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63819"/>
              </p:ext>
            </p:extLst>
          </p:nvPr>
        </p:nvGraphicFramePr>
        <p:xfrm>
          <a:off x="5145316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26211"/>
              </p:ext>
            </p:extLst>
          </p:nvPr>
        </p:nvGraphicFramePr>
        <p:xfrm>
          <a:off x="3860920" y="2418957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13806"/>
              </p:ext>
            </p:extLst>
          </p:nvPr>
        </p:nvGraphicFramePr>
        <p:xfrm>
          <a:off x="2576524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2,6%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Retângulo com Único Canto Aparado 51">
            <a:hlinkClick r:id="rId2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3" name="Retângulo com Único Canto Aparado 52">
            <a:hlinkClick r:id="rId3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tângulo com Único Canto Aparado 54">
            <a:hlinkClick r:id="rId4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6" name="Retângulo com Único Canto Aparado 55">
            <a:hlinkClick r:id="rId5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Retângulo com Único Canto Aparado 56">
            <a:hlinkClick r:id="rId6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Retângulo com Único Canto Aparado 57">
            <a:hlinkClick r:id="rId7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9" name="Retângulo com Único Canto Aparado 58">
            <a:hlinkClick r:id="rId8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0" name="Retângulo com Único Canto Aparado 59">
            <a:hlinkClick r:id="rId9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Retângulo com Único Canto Aparado 45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Retângulo com Único Canto Aparado 46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46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475593042"/>
              </p:ext>
            </p:extLst>
          </p:nvPr>
        </p:nvGraphicFramePr>
        <p:xfrm>
          <a:off x="1665039" y="1516011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Retângulo com Único Canto Aparado 37">
            <a:hlinkClick r:id="rId3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tângulo com Único Canto Aparado 38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ângulo com Único Canto Aparado 40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2" name="Retângulo com Único Canto Aparado 41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Retângulo com Único Canto Aparado 42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4" name="Retângulo com Único Canto Aparado 43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5" name="Retângulo com Único Canto Aparado 44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Retângulo com Único Canto Aparado 45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547664" y="461439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2.397 | 2015: 2.204 | 2016: 1.237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47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90672"/>
              </p:ext>
            </p:extLst>
          </p:nvPr>
        </p:nvGraphicFramePr>
        <p:xfrm>
          <a:off x="7714107" y="2276372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3860920" y="1851671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>
            <a:off x="2576524" y="1851670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1691680" y="279993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91680" y="308796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91680" y="3366468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45315" y="1851670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20" name="Retângulo 19"/>
          <p:cNvSpPr/>
          <p:nvPr/>
        </p:nvSpPr>
        <p:spPr>
          <a:xfrm>
            <a:off x="6429710" y="1854247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21" name="Retângulo 20"/>
          <p:cNvSpPr/>
          <p:nvPr/>
        </p:nvSpPr>
        <p:spPr>
          <a:xfrm>
            <a:off x="7714105" y="1854247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87315"/>
              </p:ext>
            </p:extLst>
          </p:nvPr>
        </p:nvGraphicFramePr>
        <p:xfrm>
          <a:off x="6429712" y="22874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84433"/>
              </p:ext>
            </p:extLst>
          </p:nvPr>
        </p:nvGraphicFramePr>
        <p:xfrm>
          <a:off x="5145316" y="22874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76001"/>
              </p:ext>
            </p:extLst>
          </p:nvPr>
        </p:nvGraphicFramePr>
        <p:xfrm>
          <a:off x="3860920" y="2297539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71814"/>
              </p:ext>
            </p:extLst>
          </p:nvPr>
        </p:nvGraphicFramePr>
        <p:xfrm>
          <a:off x="2576524" y="22874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2,5%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Retângulo com Único Canto Aparado 41">
            <a:hlinkClick r:id="rId2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Retângulo com Único Canto Aparado 42">
            <a:hlinkClick r:id="rId3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tângulo com Único Canto Aparado 44">
            <a:hlinkClick r:id="rId4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Retângulo com Único Canto Aparado 45">
            <a:hlinkClick r:id="rId5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Retângulo com Único Canto Aparado 46">
            <a:hlinkClick r:id="rId6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Retângulo com Único Canto Aparado 47">
            <a:hlinkClick r:id="rId7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Retângulo com Único Canto Aparado 48">
            <a:hlinkClick r:id="rId8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" name="Retângulo com Único Canto Aparado 49">
            <a:hlinkClick r:id="rId9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48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699744529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tângulo com Único Canto Aparado 28">
            <a:hlinkClick r:id="rId3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547664" y="4614396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4.322 | 2015: 4.532 | 2016: 2.477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49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654011"/>
              </p:ext>
            </p:extLst>
          </p:nvPr>
        </p:nvGraphicFramePr>
        <p:xfrm>
          <a:off x="7714107" y="2325782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9,6%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3860920" y="1901081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>
            <a:off x="2576524" y="1901080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1691680" y="284934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91680" y="313737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91680" y="3415878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45315" y="1901080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20" name="Retângulo 19"/>
          <p:cNvSpPr/>
          <p:nvPr/>
        </p:nvSpPr>
        <p:spPr>
          <a:xfrm>
            <a:off x="6429710" y="1903657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21" name="Retângulo 20"/>
          <p:cNvSpPr/>
          <p:nvPr/>
        </p:nvSpPr>
        <p:spPr>
          <a:xfrm>
            <a:off x="7714105" y="1903657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9948"/>
              </p:ext>
            </p:extLst>
          </p:nvPr>
        </p:nvGraphicFramePr>
        <p:xfrm>
          <a:off x="6429712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031942"/>
              </p:ext>
            </p:extLst>
          </p:nvPr>
        </p:nvGraphicFramePr>
        <p:xfrm>
          <a:off x="5145316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51161"/>
              </p:ext>
            </p:extLst>
          </p:nvPr>
        </p:nvGraphicFramePr>
        <p:xfrm>
          <a:off x="3860920" y="2346949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53725"/>
              </p:ext>
            </p:extLst>
          </p:nvPr>
        </p:nvGraphicFramePr>
        <p:xfrm>
          <a:off x="2576524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4,0%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Retângulo com Único Canto Aparado 41">
            <a:hlinkClick r:id="rId2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Retângulo com Único Canto Aparado 42">
            <a:hlinkClick r:id="rId3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tângulo com Único Canto Aparado 44">
            <a:hlinkClick r:id="rId4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Retângulo com Único Canto Aparado 45">
            <a:hlinkClick r:id="rId5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Retângulo com Único Canto Aparado 46">
            <a:hlinkClick r:id="rId6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Retângulo com Único Canto Aparado 47">
            <a:hlinkClick r:id="rId7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Retângulo com Único Canto Aparado 48">
            <a:hlinkClick r:id="rId8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" name="Retângulo com Único Canto Aparado 49">
            <a:hlinkClick r:id="rId9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53937" t="5218" r="31889" b="61195"/>
          <a:stretch/>
        </p:blipFill>
        <p:spPr>
          <a:xfrm flipH="1">
            <a:off x="-2273" y="0"/>
            <a:ext cx="9146272" cy="51435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9169"/>
          <a:stretch/>
        </p:blipFill>
        <p:spPr bwMode="auto">
          <a:xfrm>
            <a:off x="5075957" y="1779662"/>
            <a:ext cx="3914623" cy="33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>
            <a:hlinkHover r:id="rId5" action="ppaction://hlinksldjump"/>
          </p:cNvPr>
          <p:cNvSpPr/>
          <p:nvPr/>
        </p:nvSpPr>
        <p:spPr>
          <a:xfrm>
            <a:off x="2232496" y="159462"/>
            <a:ext cx="2195488" cy="612000"/>
          </a:xfrm>
          <a:prstGeom prst="rect">
            <a:avLst/>
          </a:prstGeom>
          <a:solidFill>
            <a:srgbClr val="CA6A68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Metodologia</a:t>
            </a:r>
            <a:endParaRPr lang="pt-BR" dirty="0"/>
          </a:p>
        </p:txBody>
      </p:sp>
      <p:sp>
        <p:nvSpPr>
          <p:cNvPr id="18" name="Retângulo 17">
            <a:hlinkHover r:id="rId6" action="ppaction://hlinksldjump"/>
          </p:cNvPr>
          <p:cNvSpPr/>
          <p:nvPr/>
        </p:nvSpPr>
        <p:spPr>
          <a:xfrm>
            <a:off x="6660232" y="51550"/>
            <a:ext cx="2484000" cy="720000"/>
          </a:xfrm>
          <a:prstGeom prst="rect">
            <a:avLst/>
          </a:prstGeom>
          <a:solidFill>
            <a:srgbClr val="97AFCC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Informações técnicas</a:t>
            </a:r>
          </a:p>
        </p:txBody>
      </p:sp>
      <p:sp>
        <p:nvSpPr>
          <p:cNvPr id="19" name="Retângulo 18">
            <a:hlinkHover r:id="rId7" action="ppaction://hlinksldjump"/>
          </p:cNvPr>
          <p:cNvSpPr/>
          <p:nvPr/>
        </p:nvSpPr>
        <p:spPr>
          <a:xfrm>
            <a:off x="0" y="159462"/>
            <a:ext cx="2232000" cy="612000"/>
          </a:xfrm>
          <a:prstGeom prst="rect">
            <a:avLst/>
          </a:prstGeom>
          <a:solidFill>
            <a:srgbClr val="87A593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Objetivo da Pesquisa</a:t>
            </a:r>
          </a:p>
        </p:txBody>
      </p:sp>
      <p:sp>
        <p:nvSpPr>
          <p:cNvPr id="21" name="Espaço Reservado para Número de Slide 3"/>
          <p:cNvSpPr txBox="1">
            <a:spLocks/>
          </p:cNvSpPr>
          <p:nvPr/>
        </p:nvSpPr>
        <p:spPr>
          <a:xfrm>
            <a:off x="11753296" y="6538692"/>
            <a:ext cx="40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44A67-4E44-4B2B-BAF7-E86FC6FD60C3}" type="slidenum">
              <a:rPr lang="pt-BR" sz="1600" b="1" smtClean="0">
                <a:solidFill>
                  <a:schemeClr val="tx1"/>
                </a:solidFill>
              </a:rPr>
              <a:pPr algn="ctr"/>
              <a:t>5</a:t>
            </a:fld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3528" y="2137513"/>
            <a:ext cx="3366352" cy="68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Os resultados desta pesquisa foram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ponderados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 seguinte forma: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520896"/>
              </p:ext>
            </p:extLst>
          </p:nvPr>
        </p:nvGraphicFramePr>
        <p:xfrm>
          <a:off x="421641" y="2998142"/>
          <a:ext cx="391041" cy="73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Equation" r:id="rId8" imgW="228600" imgH="431640" progId="Equation.DSMT4">
                  <p:embed/>
                </p:oleObj>
              </mc:Choice>
              <mc:Fallback>
                <p:oleObj name="Equation" r:id="rId8" imgW="228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1641" y="2998142"/>
                        <a:ext cx="391041" cy="738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12">
            <a:hlinkClick r:id="rId10" action="ppaction://hlinksldjump"/>
            <a:hlinkHover r:id="rId10" action="ppaction://hlinksldjump"/>
          </p:cNvPr>
          <p:cNvSpPr/>
          <p:nvPr/>
        </p:nvSpPr>
        <p:spPr>
          <a:xfrm>
            <a:off x="4427984" y="159462"/>
            <a:ext cx="2232248" cy="612000"/>
          </a:xfrm>
          <a:prstGeom prst="rect">
            <a:avLst/>
          </a:prstGeom>
          <a:solidFill>
            <a:srgbClr val="F8A968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Tópicos da Pesquisa</a:t>
            </a:r>
            <a:endParaRPr lang="pt-BR" dirty="0"/>
          </a:p>
        </p:txBody>
      </p:sp>
      <p:sp>
        <p:nvSpPr>
          <p:cNvPr id="1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48264" y="476726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/>
              <a:t>5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367148" y="3086513"/>
            <a:ext cx="1908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População por projeto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671129"/>
              </p:ext>
            </p:extLst>
          </p:nvPr>
        </p:nvGraphicFramePr>
        <p:xfrm>
          <a:off x="6146800" y="3378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46800" y="3378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1367383" y="3356731"/>
            <a:ext cx="190847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439158" y="3338607"/>
            <a:ext cx="1836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Amostra por projeto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812682" y="3338607"/>
            <a:ext cx="473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23528" y="1043056"/>
            <a:ext cx="5668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 espaço temporal desta pesquisa refere-se a donos de pequenos negócios que foram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atendidos pelo SEBRAE entre Janeiro e Outubro de 2016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nos projetos de atendimento individuais.</a:t>
            </a:r>
          </a:p>
        </p:txBody>
      </p:sp>
    </p:spTree>
    <p:extLst>
      <p:ext uri="{BB962C8B-B14F-4D97-AF65-F5344CB8AC3E}">
        <p14:creationId xmlns:p14="http://schemas.microsoft.com/office/powerpoint/2010/main" val="34524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50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52838055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tângulo com Único Canto Aparado 28">
            <a:hlinkClick r:id="rId3" action="ppaction://hlinksldjump"/>
          </p:cNvPr>
          <p:cNvSpPr/>
          <p:nvPr/>
        </p:nvSpPr>
        <p:spPr>
          <a:xfrm>
            <a:off x="-1" y="1419959"/>
            <a:ext cx="1547665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547663" y="4614396"/>
            <a:ext cx="2808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9.437 | 2015: 7.617 | 2016: 5.325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51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09719"/>
              </p:ext>
            </p:extLst>
          </p:nvPr>
        </p:nvGraphicFramePr>
        <p:xfrm>
          <a:off x="7714107" y="2276372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6,8%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3860920" y="1851671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>
            <a:off x="2576524" y="1851670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1691680" y="279993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91680" y="308796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91680" y="3366468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45315" y="1851670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20" name="Retângulo 19"/>
          <p:cNvSpPr/>
          <p:nvPr/>
        </p:nvSpPr>
        <p:spPr>
          <a:xfrm>
            <a:off x="6429710" y="1854247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21" name="Retângulo 20"/>
          <p:cNvSpPr/>
          <p:nvPr/>
        </p:nvSpPr>
        <p:spPr>
          <a:xfrm>
            <a:off x="7714105" y="1854247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58097"/>
              </p:ext>
            </p:extLst>
          </p:nvPr>
        </p:nvGraphicFramePr>
        <p:xfrm>
          <a:off x="6429712" y="22874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59394"/>
              </p:ext>
            </p:extLst>
          </p:nvPr>
        </p:nvGraphicFramePr>
        <p:xfrm>
          <a:off x="5145316" y="22874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9,5%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76906"/>
              </p:ext>
            </p:extLst>
          </p:nvPr>
        </p:nvGraphicFramePr>
        <p:xfrm>
          <a:off x="3860920" y="2297539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99804"/>
              </p:ext>
            </p:extLst>
          </p:nvPr>
        </p:nvGraphicFramePr>
        <p:xfrm>
          <a:off x="2576524" y="228746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3,8%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Retângulo com Único Canto Aparado 41">
            <a:hlinkClick r:id="rId2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Retângulo com Único Canto Aparado 42">
            <a:hlinkClick r:id="rId3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tângulo com Único Canto Aparado 44">
            <a:hlinkClick r:id="rId4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Retângulo com Único Canto Aparado 45">
            <a:hlinkClick r:id="rId5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Retângulo com Único Canto Aparado 46">
            <a:hlinkClick r:id="rId6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Retângulo com Único Canto Aparado 47">
            <a:hlinkClick r:id="rId7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Retângulo com Único Canto Aparado 48">
            <a:hlinkClick r:id="rId8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" name="Retângulo com Único Canto Aparado 49">
            <a:hlinkClick r:id="rId9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Que nota de 0 a 10  o(a) Sr.(a) daria para a aplicabilidade desses conhecimentos adquiridos nas atividades do SEBRAE? Onde zero significa "NÃO PÔS NADA EM PRÁTICA" e dez significa "PÔS TODOS OS CONHECIMENTOS EM PRÁTICA"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52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450860189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Retângulo com Único Canto Aparado 32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Retângulo com Único Canto Aparado 37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chemeClr val="accent4">
              <a:alpha val="9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Aplicabilidade dos conhecimentos adquiridos nas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547665" y="4587974"/>
            <a:ext cx="180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9.660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53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com Único Canto Aparado 26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</a:t>
            </a:r>
          </a:p>
        </p:txBody>
      </p:sp>
      <p:sp>
        <p:nvSpPr>
          <p:cNvPr id="2" name="Retângulo 1"/>
          <p:cNvSpPr/>
          <p:nvPr/>
        </p:nvSpPr>
        <p:spPr>
          <a:xfrm>
            <a:off x="1871698" y="224275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Neste momento os entrevistados avaliaram os resultados para suas empresas a partir dos conhecimentos adquiridos durante as atividades realizadas com o SEBRAE em 2016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ângulo com Único Canto Aparado 14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tângulo com Único Canto Aparado 16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com Único Canto Aparado 17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54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com Único Canto Aparado 26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2275462585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com Único Canto Aparado 13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com Único Canto Aparado 14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tângulo com Único Canto Aparado 16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com Único Canto Aparado 17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etângulo com Único Canto Aparado 20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3.666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8,6 </a:t>
            </a:r>
            <a:endParaRPr lang="pt-BR" dirty="0"/>
          </a:p>
        </p:txBody>
      </p:sp>
      <p:sp>
        <p:nvSpPr>
          <p:cNvPr id="24" name="Retângulo com Único Canto Aparado 23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55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com Único Canto Aparado 26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577868377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3.989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8,6 </a:t>
            </a:r>
            <a:endParaRPr lang="pt-BR" dirty="0"/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56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com Único Canto Aparado 26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250149826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tângulo com Único Canto Aparado 30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1.237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8,5 </a:t>
            </a:r>
            <a:endParaRPr lang="pt-BR" dirty="0"/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57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com Único Canto Aparado 26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50712836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475656" y="4585726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2.477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8,3 </a:t>
            </a:r>
            <a:endParaRPr lang="pt-BR" dirty="0"/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58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com Único Canto Aparado 26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893934668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5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6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7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8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9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tângulo com Único Canto Aparado 29">
            <a:hlinkClick r:id="rId10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475656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5.325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991872" y="1995686"/>
            <a:ext cx="1152128" cy="27085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 8,3 </a:t>
            </a:r>
            <a:endParaRPr lang="pt-BR" dirty="0"/>
          </a:p>
        </p:txBody>
      </p:sp>
      <p:sp>
        <p:nvSpPr>
          <p:cNvPr id="20" name="Retângulo com Único Canto Aparado 19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59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521215817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etângulo com Único Canto Aparado 20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Retângulo com Único Canto Aparado 22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9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10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547664" y="461439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smtClean="0">
                <a:solidFill>
                  <a:schemeClr val="bg1">
                    <a:lumMod val="50000"/>
                  </a:schemeClr>
                </a:solidFill>
              </a:rPr>
              <a:t>2014: 8.852 | 2015: 6.008 | 2016: 3.666</a:t>
            </a:r>
            <a:endParaRPr lang="pt-BR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0"/>
          <a:stretch/>
        </p:blipFill>
        <p:spPr bwMode="auto">
          <a:xfrm>
            <a:off x="-1" y="-20537"/>
            <a:ext cx="9144000" cy="51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r="8419"/>
          <a:stretch/>
        </p:blipFill>
        <p:spPr>
          <a:xfrm>
            <a:off x="-4213" y="740423"/>
            <a:ext cx="4936253" cy="11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60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356871"/>
              </p:ext>
            </p:extLst>
          </p:nvPr>
        </p:nvGraphicFramePr>
        <p:xfrm>
          <a:off x="7714107" y="2397790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Retângulo 31"/>
          <p:cNvSpPr/>
          <p:nvPr/>
        </p:nvSpPr>
        <p:spPr>
          <a:xfrm>
            <a:off x="3860920" y="1973089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46" name="Retângulo 45"/>
          <p:cNvSpPr/>
          <p:nvPr/>
        </p:nvSpPr>
        <p:spPr>
          <a:xfrm>
            <a:off x="2576524" y="1973088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47" name="Retângulo 46"/>
          <p:cNvSpPr/>
          <p:nvPr/>
        </p:nvSpPr>
        <p:spPr>
          <a:xfrm>
            <a:off x="1691680" y="2921352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1691680" y="320938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691680" y="348788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5145315" y="1973088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51" name="Retângulo 50"/>
          <p:cNvSpPr/>
          <p:nvPr/>
        </p:nvSpPr>
        <p:spPr>
          <a:xfrm>
            <a:off x="6429710" y="1975665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52" name="Retângulo 51"/>
          <p:cNvSpPr/>
          <p:nvPr/>
        </p:nvSpPr>
        <p:spPr>
          <a:xfrm>
            <a:off x="7714105" y="1975665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00537"/>
              </p:ext>
            </p:extLst>
          </p:nvPr>
        </p:nvGraphicFramePr>
        <p:xfrm>
          <a:off x="6429712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" name="Tabel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09393"/>
              </p:ext>
            </p:extLst>
          </p:nvPr>
        </p:nvGraphicFramePr>
        <p:xfrm>
          <a:off x="5145316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7,2%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5" name="Tabe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08709"/>
              </p:ext>
            </p:extLst>
          </p:nvPr>
        </p:nvGraphicFramePr>
        <p:xfrm>
          <a:off x="3860920" y="2418957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58094"/>
              </p:ext>
            </p:extLst>
          </p:nvPr>
        </p:nvGraphicFramePr>
        <p:xfrm>
          <a:off x="2576524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3,1%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Retângulo com Único Canto Aparado 33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Retângulo com Único Canto Aparado 37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tângulo com Único Canto Aparado 38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tângulo com Único Canto Aparado 40">
            <a:hlinkClick r:id="rId8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2" name="Retângulo com Único Canto Aparado 41">
            <a:hlinkClick r:id="rId9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ângulo com Único Canto Aparado 39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4" name="Retângulo com Único Canto Aparado 43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61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380125119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tângulo com Único Canto Aparado 19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etângulo com Único Canto Aparado 20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Retângulo com Único Canto Aparado 22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9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10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547664" y="461439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9.705 | 2015: 6.406 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 2016: 3.989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03873"/>
              </p:ext>
            </p:extLst>
          </p:nvPr>
        </p:nvGraphicFramePr>
        <p:xfrm>
          <a:off x="7714107" y="2325782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3860920" y="1901081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>
            <a:off x="2576524" y="1901080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1691680" y="284934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91680" y="313737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91680" y="3415878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45315" y="1901080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20" name="Retângulo 19"/>
          <p:cNvSpPr/>
          <p:nvPr/>
        </p:nvSpPr>
        <p:spPr>
          <a:xfrm>
            <a:off x="6429710" y="1903657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21" name="Retângulo 20"/>
          <p:cNvSpPr/>
          <p:nvPr/>
        </p:nvSpPr>
        <p:spPr>
          <a:xfrm>
            <a:off x="7714105" y="1903657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72942"/>
              </p:ext>
            </p:extLst>
          </p:nvPr>
        </p:nvGraphicFramePr>
        <p:xfrm>
          <a:off x="6429712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9,4%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63176"/>
              </p:ext>
            </p:extLst>
          </p:nvPr>
        </p:nvGraphicFramePr>
        <p:xfrm>
          <a:off x="5145316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7,2%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36033"/>
              </p:ext>
            </p:extLst>
          </p:nvPr>
        </p:nvGraphicFramePr>
        <p:xfrm>
          <a:off x="3860920" y="2346949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83272"/>
              </p:ext>
            </p:extLst>
          </p:nvPr>
        </p:nvGraphicFramePr>
        <p:xfrm>
          <a:off x="2576524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3,6%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2,1%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Retângulo com Único Canto Aparado 33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Retângulo com Único Canto Aparado 37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tângulo com Único Canto Aparado 38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tângulo com Único Canto Aparado 40">
            <a:hlinkClick r:id="rId8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2" name="Retângulo com Único Canto Aparado 41">
            <a:hlinkClick r:id="rId9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Retângulo com Único Canto Aparado 3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1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63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197434454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com Único Canto Aparado 16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etângulo com Único Canto Aparado 20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Retângulo com Único Canto Aparado 22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9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10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547664" y="461439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2.397 | 2015: 2.204 | 2016: 1.237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64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52360"/>
              </p:ext>
            </p:extLst>
          </p:nvPr>
        </p:nvGraphicFramePr>
        <p:xfrm>
          <a:off x="7714107" y="2325782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3860920" y="1901081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>
            <a:off x="2576524" y="1901080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1691680" y="284934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91680" y="313737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91680" y="3415878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45315" y="1901080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20" name="Retângulo 19"/>
          <p:cNvSpPr/>
          <p:nvPr/>
        </p:nvSpPr>
        <p:spPr>
          <a:xfrm>
            <a:off x="6429710" y="1903657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21" name="Retângulo 20"/>
          <p:cNvSpPr/>
          <p:nvPr/>
        </p:nvSpPr>
        <p:spPr>
          <a:xfrm>
            <a:off x="7714105" y="1903657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14385"/>
              </p:ext>
            </p:extLst>
          </p:nvPr>
        </p:nvGraphicFramePr>
        <p:xfrm>
          <a:off x="6429712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6,3%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7399"/>
              </p:ext>
            </p:extLst>
          </p:nvPr>
        </p:nvGraphicFramePr>
        <p:xfrm>
          <a:off x="5145316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455262"/>
              </p:ext>
            </p:extLst>
          </p:nvPr>
        </p:nvGraphicFramePr>
        <p:xfrm>
          <a:off x="3860920" y="2346949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43806"/>
              </p:ext>
            </p:extLst>
          </p:nvPr>
        </p:nvGraphicFramePr>
        <p:xfrm>
          <a:off x="2576524" y="2336875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Retângulo com Único Canto Aparado 33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Retângulo com Único Canto Aparado 37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tângulo com Único Canto Aparado 38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tângulo com Único Canto Aparado 40">
            <a:hlinkClick r:id="rId8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2" name="Retângulo com Único Canto Aparado 41">
            <a:hlinkClick r:id="rId9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Retângulo com Único Canto Aparado 3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65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007563754"/>
              </p:ext>
            </p:extLst>
          </p:nvPr>
        </p:nvGraphicFramePr>
        <p:xfrm>
          <a:off x="1665039" y="1516011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com Único Canto Aparado 16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etângulo com Único Canto Aparado 20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Retângulo com Único Canto Aparado 22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9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10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547664" y="4614396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4.322 | 2015: 4.532 | 2016: 2.477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27148"/>
              </p:ext>
            </p:extLst>
          </p:nvPr>
        </p:nvGraphicFramePr>
        <p:xfrm>
          <a:off x="7714107" y="2397790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3860920" y="1973089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>
            <a:off x="2576524" y="1973088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1691680" y="2921352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91680" y="320938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91680" y="348788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45315" y="1973088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20" name="Retângulo 19"/>
          <p:cNvSpPr/>
          <p:nvPr/>
        </p:nvSpPr>
        <p:spPr>
          <a:xfrm>
            <a:off x="6429710" y="1975665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21" name="Retângulo 20"/>
          <p:cNvSpPr/>
          <p:nvPr/>
        </p:nvSpPr>
        <p:spPr>
          <a:xfrm>
            <a:off x="7714105" y="1975665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757737"/>
              </p:ext>
            </p:extLst>
          </p:nvPr>
        </p:nvGraphicFramePr>
        <p:xfrm>
          <a:off x="6429712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74200"/>
              </p:ext>
            </p:extLst>
          </p:nvPr>
        </p:nvGraphicFramePr>
        <p:xfrm>
          <a:off x="5145316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23985"/>
              </p:ext>
            </p:extLst>
          </p:nvPr>
        </p:nvGraphicFramePr>
        <p:xfrm>
          <a:off x="3860920" y="2418957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5,6%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69411"/>
              </p:ext>
            </p:extLst>
          </p:nvPr>
        </p:nvGraphicFramePr>
        <p:xfrm>
          <a:off x="2576524" y="240888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Retângulo com Único Canto Aparado 33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Retângulo com Único Canto Aparado 37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tângulo com Único Canto Aparado 38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tângulo com Único Canto Aparado 40">
            <a:hlinkClick r:id="rId8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2" name="Retângulo com Único Canto Aparado 41">
            <a:hlinkClick r:id="rId9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Retângulo com Único Canto Aparado 39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056588767"/>
              </p:ext>
            </p:extLst>
          </p:nvPr>
        </p:nvGraphicFramePr>
        <p:xfrm>
          <a:off x="1665039" y="148324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com Único Canto Aparado 16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etângulo com Único Canto Aparado 20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Retângulo com Único Canto Aparado 22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9" action="ppaction://hlinksldjump"/>
          </p:cNvPr>
          <p:cNvSpPr/>
          <p:nvPr/>
        </p:nvSpPr>
        <p:spPr>
          <a:xfrm>
            <a:off x="0" y="1419959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10" action="ppaction://hlinksldjump"/>
          </p:cNvPr>
          <p:cNvSpPr/>
          <p:nvPr/>
        </p:nvSpPr>
        <p:spPr>
          <a:xfrm>
            <a:off x="0" y="1811413"/>
            <a:ext cx="1331640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547663" y="4614396"/>
            <a:ext cx="2808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9.437 | 2015: 7.617 | 2016: 5.325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68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86693"/>
              </p:ext>
            </p:extLst>
          </p:nvPr>
        </p:nvGraphicFramePr>
        <p:xfrm>
          <a:off x="7714107" y="2348380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3860920" y="1923679"/>
            <a:ext cx="1169876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>
            <a:off x="2576524" y="1923678"/>
            <a:ext cx="116987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1691680" y="2871942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91680" y="3159974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91680" y="3438476"/>
            <a:ext cx="82758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45315" y="1923678"/>
            <a:ext cx="1169877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20" name="Retângulo 19"/>
          <p:cNvSpPr/>
          <p:nvPr/>
        </p:nvSpPr>
        <p:spPr>
          <a:xfrm>
            <a:off x="6429710" y="1926255"/>
            <a:ext cx="1169877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21" name="Retângulo 20"/>
          <p:cNvSpPr/>
          <p:nvPr/>
        </p:nvSpPr>
        <p:spPr>
          <a:xfrm>
            <a:off x="7714105" y="1926255"/>
            <a:ext cx="1169878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15585"/>
              </p:ext>
            </p:extLst>
          </p:nvPr>
        </p:nvGraphicFramePr>
        <p:xfrm>
          <a:off x="6429712" y="235947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23,0%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8,1%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615030"/>
              </p:ext>
            </p:extLst>
          </p:nvPr>
        </p:nvGraphicFramePr>
        <p:xfrm>
          <a:off x="5145316" y="235947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11,3%</a:t>
                      </a:r>
                      <a:endParaRPr lang="pt-BR" sz="600" b="0" i="0" u="none" strike="noStrike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6828"/>
              </p:ext>
            </p:extLst>
          </p:nvPr>
        </p:nvGraphicFramePr>
        <p:xfrm>
          <a:off x="3860920" y="2369547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77426"/>
              </p:ext>
            </p:extLst>
          </p:nvPr>
        </p:nvGraphicFramePr>
        <p:xfrm>
          <a:off x="2576524" y="2359473"/>
          <a:ext cx="1169876" cy="1376929"/>
        </p:xfrm>
        <a:graphic>
          <a:graphicData uri="http://schemas.openxmlformats.org/drawingml/2006/table">
            <a:tbl>
              <a:tblPr/>
              <a:tblGrid>
                <a:gridCol w="26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804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02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</a:t>
                      </a:r>
                      <a:r>
                        <a:rPr lang="pt-BR" sz="7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4,7%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Retângulo com Único Canto Aparado 32">
            <a:hlinkClick r:id="rId2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3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4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5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Retângulo com Único Canto Aparado 37">
            <a:hlinkClick r:id="rId6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Retângulo com Único Canto Aparado 38">
            <a:hlinkClick r:id="rId7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tângulo com Único Canto Aparado 40">
            <a:hlinkClick r:id="rId8" action="ppaction://hlinksldjump"/>
          </p:cNvPr>
          <p:cNvSpPr/>
          <p:nvPr/>
        </p:nvSpPr>
        <p:spPr>
          <a:xfrm>
            <a:off x="0" y="1419959"/>
            <a:ext cx="133164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2" name="Retângulo com Único Canto Aparado 41">
            <a:hlinkClick r:id="rId9" action="ppaction://hlinksldjump"/>
          </p:cNvPr>
          <p:cNvSpPr/>
          <p:nvPr/>
        </p:nvSpPr>
        <p:spPr>
          <a:xfrm>
            <a:off x="0" y="1811413"/>
            <a:ext cx="154766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/>
          <p:cNvSpPr/>
          <p:nvPr/>
        </p:nvSpPr>
        <p:spPr>
          <a:xfrm>
            <a:off x="-351" y="998271"/>
            <a:ext cx="1548015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 nos anos de: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 que nota de 0 a 10  o(a) Sr.(a) daria para as </a:t>
            </a:r>
            <a:r>
              <a:rPr lang="pt-BR" sz="800" u="sng" dirty="0">
                <a:latin typeface="Century Gothic" panose="020B0502020202020204" pitchFamily="34" charset="0"/>
              </a:rPr>
              <a:t>atividades </a:t>
            </a:r>
            <a:r>
              <a:rPr lang="pt-BR" sz="800" dirty="0">
                <a:latin typeface="Century Gothic" panose="020B0502020202020204" pitchFamily="34" charset="0"/>
              </a:rPr>
              <a:t>do SEBRAE, quanto aos resultados para você ou sua empresa? Onde zero significa "NÃO DERAM OS RESULTADOS" e dez significa "SUPERARAM OS RESULTADOS"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69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com Único Canto Aparado 26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Efetividade dos conhecimentos adquiridos nas atividades do SEBRAE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17754940"/>
              </p:ext>
            </p:extLst>
          </p:nvPr>
        </p:nvGraphicFramePr>
        <p:xfrm>
          <a:off x="1871698" y="1851670"/>
          <a:ext cx="7020782" cy="26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tângulo com Único Canto Aparado 22">
            <a:hlinkClick r:id="rId3" action="ppaction://hlinksldjump"/>
          </p:cNvPr>
          <p:cNvSpPr/>
          <p:nvPr/>
        </p:nvSpPr>
        <p:spPr>
          <a:xfrm>
            <a:off x="187169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Cursos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4" action="ppaction://hlinksldjump"/>
          </p:cNvPr>
          <p:cNvSpPr/>
          <p:nvPr/>
        </p:nvSpPr>
        <p:spPr>
          <a:xfrm>
            <a:off x="330285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Palestras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5" action="ppaction://hlinksldjump"/>
          </p:cNvPr>
          <p:cNvSpPr/>
          <p:nvPr/>
        </p:nvSpPr>
        <p:spPr>
          <a:xfrm>
            <a:off x="473401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Feiras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6" action="ppaction://hlinksldjump"/>
          </p:cNvPr>
          <p:cNvSpPr/>
          <p:nvPr/>
        </p:nvSpPr>
        <p:spPr>
          <a:xfrm>
            <a:off x="6165178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Consultoria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7" action="ppaction://hlinksldjump"/>
          </p:cNvPr>
          <p:cNvSpPr/>
          <p:nvPr/>
        </p:nvSpPr>
        <p:spPr>
          <a:xfrm>
            <a:off x="7596336" y="771550"/>
            <a:ext cx="1332150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Orientação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8" action="ppaction://hlinksldjump"/>
          </p:cNvPr>
          <p:cNvSpPr/>
          <p:nvPr/>
        </p:nvSpPr>
        <p:spPr>
          <a:xfrm>
            <a:off x="4355976" y="1259730"/>
            <a:ext cx="2212372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Resultados comparados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547665" y="4587974"/>
            <a:ext cx="180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9.660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800" dirty="0" smtClean="0">
                <a:latin typeface="Century Gothic" panose="020B0502020202020204" pitchFamily="34" charset="0"/>
              </a:rPr>
              <a:t>A1: O(a</a:t>
            </a:r>
            <a:r>
              <a:rPr lang="pt-BR" sz="800" dirty="0">
                <a:latin typeface="Century Gothic" panose="020B0502020202020204" pitchFamily="34" charset="0"/>
              </a:rPr>
              <a:t>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foi </a:t>
            </a:r>
            <a:r>
              <a:rPr lang="pt-BR" sz="800" dirty="0" smtClean="0">
                <a:latin typeface="Century Gothic" panose="020B0502020202020204" pitchFamily="34" charset="0"/>
              </a:rPr>
              <a:t>atendido(a</a:t>
            </a:r>
            <a:r>
              <a:rPr lang="pt-BR" sz="800" dirty="0">
                <a:latin typeface="Century Gothic" panose="020B0502020202020204" pitchFamily="34" charset="0"/>
              </a:rPr>
              <a:t>) ou participou de atividades do Sebrae em 2016</a:t>
            </a:r>
            <a:r>
              <a:rPr lang="pt-BR" sz="800" dirty="0" smtClean="0">
                <a:latin typeface="Century Gothic" panose="020B0502020202020204" pitchFamily="34" charset="0"/>
              </a:rPr>
              <a:t>?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/>
          <p:cNvSpPr/>
          <p:nvPr/>
        </p:nvSpPr>
        <p:spPr>
          <a:xfrm>
            <a:off x="-352" y="-19559"/>
            <a:ext cx="6660583" cy="540000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Atendimento e participação</a:t>
            </a: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SEBRAE em 2016 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Retângulo com Único Canto Aparado 22">
            <a:hlinkClick r:id="rId2" action="ppaction://hlinksldjump"/>
          </p:cNvPr>
          <p:cNvSpPr/>
          <p:nvPr/>
        </p:nvSpPr>
        <p:spPr>
          <a:xfrm>
            <a:off x="0" y="915566"/>
            <a:ext cx="1547664" cy="256281"/>
          </a:xfrm>
          <a:prstGeom prst="snip1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397137260"/>
              </p:ext>
            </p:extLst>
          </p:nvPr>
        </p:nvGraphicFramePr>
        <p:xfrm>
          <a:off x="1773339" y="1490105"/>
          <a:ext cx="6938614" cy="313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tângulo com Único Canto Aparado 31">
            <a:hlinkClick r:id="rId4" action="ppaction://hlinksldjump"/>
          </p:cNvPr>
          <p:cNvSpPr/>
          <p:nvPr/>
        </p:nvSpPr>
        <p:spPr>
          <a:xfrm>
            <a:off x="-352" y="1326188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Retângulo com Único Canto Aparado 10">
            <a:hlinkClick r:id="rId5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com Único Canto Aparado 5"/>
          <p:cNvSpPr/>
          <p:nvPr/>
        </p:nvSpPr>
        <p:spPr>
          <a:xfrm>
            <a:off x="-351" y="-19559"/>
            <a:ext cx="9252871" cy="431069"/>
          </a:xfrm>
          <a:prstGeom prst="snip1Rect">
            <a:avLst/>
          </a:prstGeom>
          <a:solidFill>
            <a:srgbClr val="8691A5">
              <a:alpha val="9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Satisfação, aplicabilidade e efetividade: </a:t>
            </a: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esultados gerais comparados - médias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560742178"/>
              </p:ext>
            </p:extLst>
          </p:nvPr>
        </p:nvGraphicFramePr>
        <p:xfrm>
          <a:off x="251520" y="1347614"/>
          <a:ext cx="8496944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7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71</a:t>
            </a:fld>
            <a:endParaRPr lang="pt-BR"/>
          </a:p>
        </p:txBody>
      </p:sp>
      <p:sp>
        <p:nvSpPr>
          <p:cNvPr id="6" name="Pentágono 5"/>
          <p:cNvSpPr/>
          <p:nvPr/>
        </p:nvSpPr>
        <p:spPr>
          <a:xfrm>
            <a:off x="0" y="627534"/>
            <a:ext cx="4536504" cy="1194127"/>
          </a:xfrm>
          <a:prstGeom prst="homePlate">
            <a:avLst/>
          </a:prstGeom>
          <a:solidFill>
            <a:srgbClr val="EEBC9B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>
                <a:latin typeface="Century Gothic" panose="020B0502020202020204" pitchFamily="34" charset="0"/>
              </a:rPr>
              <a:t> Satisfação Geral e</a:t>
            </a:r>
          </a:p>
          <a:p>
            <a:r>
              <a:rPr lang="pt-BR" sz="3200" dirty="0" smtClean="0">
                <a:latin typeface="Century Gothic" panose="020B0502020202020204" pitchFamily="34" charset="0"/>
              </a:rPr>
              <a:t> NPS</a:t>
            </a:r>
            <a:endParaRPr lang="pt-B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De zero à dez onde zero significa "TOTALMENTE INSATISFEITO" e dez significa "TOTALMENTE SATISFEITO", qual a sua satisfação GERAL com os SERVIÇOS DO SEBRAE EM 2016?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72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845683539"/>
              </p:ext>
            </p:extLst>
          </p:nvPr>
        </p:nvGraphicFramePr>
        <p:xfrm>
          <a:off x="107504" y="1707654"/>
          <a:ext cx="8784976" cy="281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com Único Canto Aparado 17">
            <a:hlinkClick r:id="rId3" action="ppaction://hlinksldjump"/>
          </p:cNvPr>
          <p:cNvSpPr/>
          <p:nvPr/>
        </p:nvSpPr>
        <p:spPr>
          <a:xfrm>
            <a:off x="539552" y="997214"/>
            <a:ext cx="1638184" cy="256281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4" action="ppaction://hlinksldjump"/>
          </p:cNvPr>
          <p:cNvSpPr/>
          <p:nvPr/>
        </p:nvSpPr>
        <p:spPr>
          <a:xfrm>
            <a:off x="2726626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Histórico 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Retângulo com Único Canto Aparado 20">
            <a:hlinkClick r:id="rId5" action="ppaction://hlinksldjump"/>
          </p:cNvPr>
          <p:cNvSpPr/>
          <p:nvPr/>
        </p:nvSpPr>
        <p:spPr>
          <a:xfrm>
            <a:off x="4913700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 regional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6" action="ppaction://hlinksldjump"/>
          </p:cNvPr>
          <p:cNvSpPr/>
          <p:nvPr/>
        </p:nvSpPr>
        <p:spPr>
          <a:xfrm>
            <a:off x="7100773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36511" y="4589135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smtClean="0">
                <a:solidFill>
                  <a:schemeClr val="bg1">
                    <a:lumMod val="50000"/>
                  </a:schemeClr>
                </a:solidFill>
              </a:rPr>
              <a:t>9.660</a:t>
            </a:r>
            <a:endParaRPr lang="pt-BR" sz="110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Pentágono 22"/>
          <p:cNvSpPr/>
          <p:nvPr/>
        </p:nvSpPr>
        <p:spPr>
          <a:xfrm>
            <a:off x="-4" y="245383"/>
            <a:ext cx="9468548" cy="310143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Satisfação Geral com o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613492" y="1866051"/>
            <a:ext cx="1530508" cy="342858"/>
          </a:xfrm>
          <a:prstGeom prst="rect">
            <a:avLst/>
          </a:prstGeom>
          <a:solidFill>
            <a:srgbClr val="EE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Média: 9,0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35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De zero à dez onde zero significa "TOTALMENTE INSATISFEITO" e dez significa "TOTALMENTE SATISFEITO", qual a sua satisfação GERAL com os SERVIÇOS DO SEBRAE EM 2016?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73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2367243705"/>
              </p:ext>
            </p:extLst>
          </p:nvPr>
        </p:nvGraphicFramePr>
        <p:xfrm>
          <a:off x="539552" y="1288666"/>
          <a:ext cx="7992888" cy="358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539552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2726626" y="997214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Histórico 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>
            <a:hlinkClick r:id="rId5" action="ppaction://hlinksldjump"/>
          </p:cNvPr>
          <p:cNvSpPr/>
          <p:nvPr/>
        </p:nvSpPr>
        <p:spPr>
          <a:xfrm>
            <a:off x="4913700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 regional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6" action="ppaction://hlinksldjump"/>
          </p:cNvPr>
          <p:cNvSpPr/>
          <p:nvPr/>
        </p:nvSpPr>
        <p:spPr>
          <a:xfrm>
            <a:off x="7100773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496" y="4614396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28.407 | 2015: 15.207 | 2016: 9.660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Pentágono 22"/>
          <p:cNvSpPr/>
          <p:nvPr/>
        </p:nvSpPr>
        <p:spPr>
          <a:xfrm>
            <a:off x="-4" y="245383"/>
            <a:ext cx="9468548" cy="310143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Satisfação Geral com o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De zero à dez onde zero significa "TOTALMENTE INSATISFEITO" e dez significa "TOTALMENTE SATISFEITO", qual a sua satisfação GERAL com os SERVIÇOS DO SEBRAE EM 2016?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74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68593"/>
              </p:ext>
            </p:extLst>
          </p:nvPr>
        </p:nvGraphicFramePr>
        <p:xfrm>
          <a:off x="7565524" y="2355726"/>
          <a:ext cx="1542602" cy="1512168"/>
        </p:xfrm>
        <a:graphic>
          <a:graphicData uri="http://schemas.openxmlformats.org/drawingml/2006/table">
            <a:tbl>
              <a:tblPr/>
              <a:tblGrid>
                <a:gridCol w="347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58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5871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518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</a:t>
                      </a:r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70,6%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</a:t>
                      </a:r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2591910" y="1901081"/>
            <a:ext cx="1586910" cy="365901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Nordeste</a:t>
            </a:r>
            <a:endParaRPr lang="pt-BR" sz="1200" dirty="0"/>
          </a:p>
        </p:txBody>
      </p:sp>
      <p:sp>
        <p:nvSpPr>
          <p:cNvPr id="13" name="Retângulo 12"/>
          <p:cNvSpPr/>
          <p:nvPr/>
        </p:nvSpPr>
        <p:spPr>
          <a:xfrm>
            <a:off x="884466" y="1901080"/>
            <a:ext cx="1635436" cy="365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Centro-Oeste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>
            <a:off x="0" y="2885022"/>
            <a:ext cx="827584" cy="33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2014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3219822"/>
            <a:ext cx="827584" cy="33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2015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3536694"/>
            <a:ext cx="827584" cy="33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2016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248095" y="1911155"/>
            <a:ext cx="1584176" cy="365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Norte</a:t>
            </a:r>
            <a:endParaRPr lang="pt-BR" sz="1200" dirty="0"/>
          </a:p>
        </p:txBody>
      </p:sp>
      <p:sp>
        <p:nvSpPr>
          <p:cNvPr id="23" name="Retângulo 22"/>
          <p:cNvSpPr/>
          <p:nvPr/>
        </p:nvSpPr>
        <p:spPr>
          <a:xfrm>
            <a:off x="5904278" y="1913732"/>
            <a:ext cx="1584683" cy="36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Sudeste</a:t>
            </a:r>
            <a:endParaRPr lang="pt-BR" sz="1200" dirty="0"/>
          </a:p>
        </p:txBody>
      </p:sp>
      <p:sp>
        <p:nvSpPr>
          <p:cNvPr id="24" name="Retângulo 23"/>
          <p:cNvSpPr/>
          <p:nvPr/>
        </p:nvSpPr>
        <p:spPr>
          <a:xfrm>
            <a:off x="7560461" y="1903657"/>
            <a:ext cx="1548043" cy="36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Sul</a:t>
            </a:r>
            <a:endParaRPr lang="pt-BR" sz="1200" dirty="0"/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44381"/>
              </p:ext>
            </p:extLst>
          </p:nvPr>
        </p:nvGraphicFramePr>
        <p:xfrm>
          <a:off x="5909340" y="2355727"/>
          <a:ext cx="1579114" cy="1512167"/>
        </p:xfrm>
        <a:graphic>
          <a:graphicData uri="http://schemas.openxmlformats.org/drawingml/2006/table">
            <a:tbl>
              <a:tblPr/>
              <a:tblGrid>
                <a:gridCol w="355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8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5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5478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51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71,9%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42236"/>
              </p:ext>
            </p:extLst>
          </p:nvPr>
        </p:nvGraphicFramePr>
        <p:xfrm>
          <a:off x="4248094" y="2355727"/>
          <a:ext cx="1584177" cy="1512167"/>
        </p:xfrm>
        <a:graphic>
          <a:graphicData uri="http://schemas.openxmlformats.org/drawingml/2006/table">
            <a:tbl>
              <a:tblPr/>
              <a:tblGrid>
                <a:gridCol w="3564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6810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51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75,1%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</a:t>
                      </a:r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21232"/>
              </p:ext>
            </p:extLst>
          </p:nvPr>
        </p:nvGraphicFramePr>
        <p:xfrm>
          <a:off x="2618744" y="2355725"/>
          <a:ext cx="1557343" cy="1512167"/>
        </p:xfrm>
        <a:graphic>
          <a:graphicData uri="http://schemas.openxmlformats.org/drawingml/2006/table">
            <a:tbl>
              <a:tblPr/>
              <a:tblGrid>
                <a:gridCol w="331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6062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51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76,8%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618158"/>
              </p:ext>
            </p:extLst>
          </p:nvPr>
        </p:nvGraphicFramePr>
        <p:xfrm>
          <a:off x="884466" y="2355727"/>
          <a:ext cx="1635436" cy="1512167"/>
        </p:xfrm>
        <a:graphic>
          <a:graphicData uri="http://schemas.openxmlformats.org/drawingml/2006/table">
            <a:tbl>
              <a:tblPr/>
              <a:tblGrid>
                <a:gridCol w="3679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2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0297">
                  <a:extLst>
                    <a:ext uri="{9D8B030D-6E8A-4147-A177-3AD203B41FA5}">
                      <a16:colId xmlns="" xmlns:a16="http://schemas.microsoft.com/office/drawing/2014/main" val="4048160939"/>
                    </a:ext>
                  </a:extLst>
                </a:gridCol>
              </a:tblGrid>
              <a:tr h="551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altas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 médias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 </a:t>
                      </a:r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NR/NS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1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69,8%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Retângulo com Único Canto Aparado 32">
            <a:hlinkClick r:id="rId2" action="ppaction://hlinksldjump"/>
          </p:cNvPr>
          <p:cNvSpPr/>
          <p:nvPr/>
        </p:nvSpPr>
        <p:spPr>
          <a:xfrm>
            <a:off x="539552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3" action="ppaction://hlinksldjump"/>
          </p:cNvPr>
          <p:cNvSpPr/>
          <p:nvPr/>
        </p:nvSpPr>
        <p:spPr>
          <a:xfrm>
            <a:off x="2726626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Histórico 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tângulo com Único Canto Aparado 34">
            <a:hlinkClick r:id="rId4" action="ppaction://hlinksldjump"/>
          </p:cNvPr>
          <p:cNvSpPr/>
          <p:nvPr/>
        </p:nvSpPr>
        <p:spPr>
          <a:xfrm>
            <a:off x="4913700" y="997214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 regional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tângulo com Único Canto Aparado 35">
            <a:hlinkClick r:id="rId5" action="ppaction://hlinksldjump"/>
          </p:cNvPr>
          <p:cNvSpPr/>
          <p:nvPr/>
        </p:nvSpPr>
        <p:spPr>
          <a:xfrm>
            <a:off x="7100773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Pentágono 27"/>
          <p:cNvSpPr/>
          <p:nvPr/>
        </p:nvSpPr>
        <p:spPr>
          <a:xfrm>
            <a:off x="-4" y="245383"/>
            <a:ext cx="9468548" cy="310143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Satisfação Geral com o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De zero à dez onde zero significa "TOTALMENTE INSATISFEITO" e dez significa "TOTALMENTE SATISFEITO", qual a sua satisfação GERAL com os SERVIÇOS DO SEBRAE EM 2016?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75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com Único Canto Aparado 11">
            <a:hlinkClick r:id="rId2" action="ppaction://hlinksldjump"/>
          </p:cNvPr>
          <p:cNvSpPr/>
          <p:nvPr/>
        </p:nvSpPr>
        <p:spPr>
          <a:xfrm>
            <a:off x="539552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Retângulo com Único Canto Aparado 12">
            <a:hlinkClick r:id="rId3" action="ppaction://hlinksldjump"/>
          </p:cNvPr>
          <p:cNvSpPr/>
          <p:nvPr/>
        </p:nvSpPr>
        <p:spPr>
          <a:xfrm>
            <a:off x="2726626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Histórico 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com Único Canto Aparado 14">
            <a:hlinkClick r:id="rId4" action="ppaction://hlinksldjump"/>
          </p:cNvPr>
          <p:cNvSpPr/>
          <p:nvPr/>
        </p:nvSpPr>
        <p:spPr>
          <a:xfrm>
            <a:off x="4913700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 regional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com Único Canto Aparado 17">
            <a:hlinkClick r:id="rId5" action="ppaction://hlinksldjump"/>
          </p:cNvPr>
          <p:cNvSpPr/>
          <p:nvPr/>
        </p:nvSpPr>
        <p:spPr>
          <a:xfrm>
            <a:off x="7100773" y="997214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475427307"/>
              </p:ext>
            </p:extLst>
          </p:nvPr>
        </p:nvGraphicFramePr>
        <p:xfrm>
          <a:off x="510979" y="1461334"/>
          <a:ext cx="8122037" cy="341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entágono 23"/>
          <p:cNvSpPr/>
          <p:nvPr/>
        </p:nvSpPr>
        <p:spPr>
          <a:xfrm>
            <a:off x="-4" y="245383"/>
            <a:ext cx="9468548" cy="310143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Satisfação Geral com o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-36511" y="4587974"/>
            <a:ext cx="3672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EPP:  1.479 | MEI: 2.720  | ME: 2.648 | PR:  482 | PE: 2.331 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Falando sobre os SERVIÇOS DO SEBRAE, dê uma nota de 0 a 10 para o quanto você recomendaria os serviços do Sebrae, onde 0 significa “COM CERTEZA NÃO RECOMENDARIA” e 10 significa “COM CERTEZA RECOMENDARIA”.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76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-4" y="245384"/>
            <a:ext cx="9468548" cy="344832"/>
          </a:xfrm>
          <a:prstGeom prst="homePlate">
            <a:avLst/>
          </a:prstGeom>
          <a:solidFill>
            <a:srgbClr val="C3D69B">
              <a:alpha val="8902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NPS -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479120978"/>
              </p:ext>
            </p:extLst>
          </p:nvPr>
        </p:nvGraphicFramePr>
        <p:xfrm>
          <a:off x="107504" y="1707654"/>
          <a:ext cx="8784976" cy="281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Retângulo com Único Canto Aparado 30">
            <a:hlinkClick r:id="rId3" action="ppaction://hlinksldjump"/>
          </p:cNvPr>
          <p:cNvSpPr/>
          <p:nvPr/>
        </p:nvSpPr>
        <p:spPr>
          <a:xfrm>
            <a:off x="179512" y="997214"/>
            <a:ext cx="1638184" cy="256281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Retângulo com Único Canto Aparado 31">
            <a:hlinkClick r:id="rId4" action="ppaction://hlinksldjump"/>
          </p:cNvPr>
          <p:cNvSpPr/>
          <p:nvPr/>
        </p:nvSpPr>
        <p:spPr>
          <a:xfrm>
            <a:off x="3716904" y="994216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Região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Retângulo com Único Canto Aparado 32">
            <a:hlinkClick r:id="rId5" action="ppaction://hlinksldjump"/>
          </p:cNvPr>
          <p:cNvSpPr/>
          <p:nvPr/>
        </p:nvSpPr>
        <p:spPr>
          <a:xfrm>
            <a:off x="5485600" y="994215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 regional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tângulo com Único Canto Aparado 33">
            <a:hlinkClick r:id="rId6" action="ppaction://hlinksldjump"/>
          </p:cNvPr>
          <p:cNvSpPr/>
          <p:nvPr/>
        </p:nvSpPr>
        <p:spPr>
          <a:xfrm>
            <a:off x="7254296" y="994215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tângulo com Único Canto Aparado 36">
            <a:hlinkClick r:id="rId7" action="ppaction://hlinksldjump"/>
          </p:cNvPr>
          <p:cNvSpPr/>
          <p:nvPr/>
        </p:nvSpPr>
        <p:spPr>
          <a:xfrm>
            <a:off x="1948208" y="994216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Histórico nacional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36511" y="4587974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9.660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283968" y="1974392"/>
            <a:ext cx="1791834" cy="669366"/>
          </a:xfrm>
          <a:prstGeom prst="rect">
            <a:avLst/>
          </a:prstGeom>
          <a:solidFill>
            <a:srgbClr val="EE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NPS: 82,7%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3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77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554682050"/>
              </p:ext>
            </p:extLst>
          </p:nvPr>
        </p:nvGraphicFramePr>
        <p:xfrm>
          <a:off x="539552" y="1563638"/>
          <a:ext cx="79928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com Único Canto Aparado 14">
            <a:hlinkClick r:id="rId3" action="ppaction://hlinksldjump"/>
          </p:cNvPr>
          <p:cNvSpPr/>
          <p:nvPr/>
        </p:nvSpPr>
        <p:spPr>
          <a:xfrm>
            <a:off x="179512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4" action="ppaction://hlinksldjump"/>
          </p:cNvPr>
          <p:cNvSpPr/>
          <p:nvPr/>
        </p:nvSpPr>
        <p:spPr>
          <a:xfrm>
            <a:off x="3716904" y="994216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Região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tângulo com Único Canto Aparado 16">
            <a:hlinkClick r:id="rId5" action="ppaction://hlinksldjump"/>
          </p:cNvPr>
          <p:cNvSpPr/>
          <p:nvPr/>
        </p:nvSpPr>
        <p:spPr>
          <a:xfrm>
            <a:off x="5485600" y="994215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 regional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com Único Canto Aparado 17">
            <a:hlinkClick r:id="rId6" action="ppaction://hlinksldjump"/>
          </p:cNvPr>
          <p:cNvSpPr/>
          <p:nvPr/>
        </p:nvSpPr>
        <p:spPr>
          <a:xfrm>
            <a:off x="7254296" y="994215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>
            <a:hlinkClick r:id="rId7" action="ppaction://hlinksldjump"/>
          </p:cNvPr>
          <p:cNvSpPr/>
          <p:nvPr/>
        </p:nvSpPr>
        <p:spPr>
          <a:xfrm>
            <a:off x="1948208" y="994216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Histórico nacional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-36512" y="4614396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28.406 | 2015: 15.207 | 2016: 9.660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4" y="245384"/>
            <a:ext cx="9468548" cy="344832"/>
          </a:xfrm>
          <a:prstGeom prst="homePlate">
            <a:avLst/>
          </a:prstGeom>
          <a:solidFill>
            <a:srgbClr val="C3D69B">
              <a:alpha val="8902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NPS -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Falando sobre os SERVIÇOS DO SEBRAE, dê uma nota de 0 a 10 para o quanto você recomendaria os serviços do Sebrae, onde 0 significa “COM CERTEZA NÃO RECOMENDARIA” e 10 significa “COM CERTEZA RECOMENDARIA”.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78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2477899944"/>
              </p:ext>
            </p:extLst>
          </p:nvPr>
        </p:nvGraphicFramePr>
        <p:xfrm>
          <a:off x="755576" y="1779662"/>
          <a:ext cx="7416825" cy="274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com Único Canto Aparado 12">
            <a:hlinkClick r:id="rId3" action="ppaction://hlinksldjump"/>
          </p:cNvPr>
          <p:cNvSpPr/>
          <p:nvPr/>
        </p:nvSpPr>
        <p:spPr>
          <a:xfrm>
            <a:off x="179512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com Único Canto Aparado 14">
            <a:hlinkClick r:id="rId4" action="ppaction://hlinksldjump"/>
          </p:cNvPr>
          <p:cNvSpPr/>
          <p:nvPr/>
        </p:nvSpPr>
        <p:spPr>
          <a:xfrm>
            <a:off x="3716904" y="994216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Região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com Único Canto Aparado 17">
            <a:hlinkClick r:id="rId5" action="ppaction://hlinksldjump"/>
          </p:cNvPr>
          <p:cNvSpPr/>
          <p:nvPr/>
        </p:nvSpPr>
        <p:spPr>
          <a:xfrm>
            <a:off x="5485600" y="994215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 regional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>
            <a:hlinkClick r:id="rId6" action="ppaction://hlinksldjump"/>
          </p:cNvPr>
          <p:cNvSpPr/>
          <p:nvPr/>
        </p:nvSpPr>
        <p:spPr>
          <a:xfrm>
            <a:off x="7254296" y="994215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Retângulo com Único Canto Aparado 21">
            <a:hlinkClick r:id="rId7" action="ppaction://hlinksldjump"/>
          </p:cNvPr>
          <p:cNvSpPr/>
          <p:nvPr/>
        </p:nvSpPr>
        <p:spPr>
          <a:xfrm>
            <a:off x="1948208" y="994216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Histórico nacional</a:t>
            </a:r>
          </a:p>
        </p:txBody>
      </p:sp>
      <p:sp>
        <p:nvSpPr>
          <p:cNvPr id="26" name="Pentágono 25"/>
          <p:cNvSpPr/>
          <p:nvPr/>
        </p:nvSpPr>
        <p:spPr>
          <a:xfrm>
            <a:off x="-4" y="245384"/>
            <a:ext cx="9468548" cy="344832"/>
          </a:xfrm>
          <a:prstGeom prst="homePlate">
            <a:avLst/>
          </a:prstGeom>
          <a:solidFill>
            <a:srgbClr val="C3D69B">
              <a:alpha val="8902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NPS -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31640" y="1543893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NPS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1331640" y="1851670"/>
            <a:ext cx="626469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Falando sobre os SERVIÇOS DO SEBRAE, dê uma nota de 0 a 10 para o quanto você recomendaria os serviços do Sebrae, onde 0 significa “COM CERTEZA NÃO RECOMENDARIA” e 10 significa “COM CERTEZA RECOMENDARIA”.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36511" y="4619912"/>
            <a:ext cx="504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smtClean="0">
                <a:solidFill>
                  <a:schemeClr val="bg1">
                    <a:lumMod val="50000"/>
                  </a:schemeClr>
                </a:solidFill>
              </a:rPr>
              <a:t>Centro-Oeste:798 | Nordeste: 2.832 | Norte: 1.565 |Sudeste: 3.085 | Sul: 1.380</a:t>
            </a:r>
            <a:endParaRPr lang="pt-BR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79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801266469"/>
              </p:ext>
            </p:extLst>
          </p:nvPr>
        </p:nvGraphicFramePr>
        <p:xfrm>
          <a:off x="791579" y="1491630"/>
          <a:ext cx="7416825" cy="303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com Único Canto Aparado 12">
            <a:hlinkClick r:id="rId3" action="ppaction://hlinksldjump"/>
          </p:cNvPr>
          <p:cNvSpPr/>
          <p:nvPr/>
        </p:nvSpPr>
        <p:spPr>
          <a:xfrm>
            <a:off x="179512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com Único Canto Aparado 14">
            <a:hlinkClick r:id="rId4" action="ppaction://hlinksldjump"/>
          </p:cNvPr>
          <p:cNvSpPr/>
          <p:nvPr/>
        </p:nvSpPr>
        <p:spPr>
          <a:xfrm>
            <a:off x="3716904" y="994216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Região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Retângulo com Único Canto Aparado 24">
            <a:hlinkClick r:id="rId5" action="ppaction://hlinksldjump"/>
          </p:cNvPr>
          <p:cNvSpPr/>
          <p:nvPr/>
        </p:nvSpPr>
        <p:spPr>
          <a:xfrm>
            <a:off x="5485600" y="994215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 regional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6" action="ppaction://hlinksldjump"/>
          </p:cNvPr>
          <p:cNvSpPr/>
          <p:nvPr/>
        </p:nvSpPr>
        <p:spPr>
          <a:xfrm>
            <a:off x="7254296" y="994215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Retângulo com Único Canto Aparado 26">
            <a:hlinkClick r:id="rId7" action="ppaction://hlinksldjump"/>
          </p:cNvPr>
          <p:cNvSpPr/>
          <p:nvPr/>
        </p:nvSpPr>
        <p:spPr>
          <a:xfrm>
            <a:off x="1948208" y="994216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Histórico nacional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614396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28.406 | 2015: 15.207 | 2016: 9.660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Pentágono 22"/>
          <p:cNvSpPr/>
          <p:nvPr/>
        </p:nvSpPr>
        <p:spPr>
          <a:xfrm>
            <a:off x="-4" y="245384"/>
            <a:ext cx="9468548" cy="344832"/>
          </a:xfrm>
          <a:prstGeom prst="homePlate">
            <a:avLst/>
          </a:prstGeom>
          <a:solidFill>
            <a:srgbClr val="C3D69B">
              <a:alpha val="8902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NPS -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Falando sobre os SERVIÇOS DO SEBRAE, dê uma nota de 0 a 10 para o quanto você recomendaria os serviços do Sebrae, onde 0 significa “COM CERTEZA NÃO RECOMENDARIA” e 10 significa “COM CERTEZA RECOMENDARIA”.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800" dirty="0" smtClean="0">
                <a:latin typeface="Century Gothic" panose="020B0502020202020204" pitchFamily="34" charset="0"/>
              </a:rPr>
              <a:t>A1: O(a</a:t>
            </a:r>
            <a:r>
              <a:rPr lang="pt-BR" sz="800" dirty="0">
                <a:latin typeface="Century Gothic" panose="020B0502020202020204" pitchFamily="34" charset="0"/>
              </a:rPr>
              <a:t>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foi </a:t>
            </a:r>
            <a:r>
              <a:rPr lang="pt-BR" sz="800" dirty="0" smtClean="0">
                <a:latin typeface="Century Gothic" panose="020B0502020202020204" pitchFamily="34" charset="0"/>
              </a:rPr>
              <a:t>atendido(a</a:t>
            </a:r>
            <a:r>
              <a:rPr lang="pt-BR" sz="800" dirty="0">
                <a:latin typeface="Century Gothic" panose="020B0502020202020204" pitchFamily="34" charset="0"/>
              </a:rPr>
              <a:t>) ou participou de atividades do Sebrae em 2016</a:t>
            </a:r>
            <a:r>
              <a:rPr lang="pt-BR" sz="800" dirty="0" smtClean="0">
                <a:latin typeface="Century Gothic" panose="020B0502020202020204" pitchFamily="34" charset="0"/>
              </a:rPr>
              <a:t>?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/>
          <p:cNvSpPr/>
          <p:nvPr/>
        </p:nvSpPr>
        <p:spPr>
          <a:xfrm>
            <a:off x="-352" y="-19559"/>
            <a:ext cx="6660583" cy="540000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Atendimento e participação</a:t>
            </a: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SEBRAE em 2016 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8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108518297"/>
              </p:ext>
            </p:extLst>
          </p:nvPr>
        </p:nvGraphicFramePr>
        <p:xfrm>
          <a:off x="1773339" y="771550"/>
          <a:ext cx="6938614" cy="371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Retângulo com Único Canto Aparado 63">
            <a:hlinkClick r:id="rId3" action="ppaction://hlinksldjump"/>
          </p:cNvPr>
          <p:cNvSpPr/>
          <p:nvPr/>
        </p:nvSpPr>
        <p:spPr>
          <a:xfrm>
            <a:off x="0" y="915566"/>
            <a:ext cx="1331639" cy="256281"/>
          </a:xfrm>
          <a:prstGeom prst="snip1Rect">
            <a:avLst/>
          </a:prstGeom>
          <a:solidFill>
            <a:srgbClr val="8691A5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5" name="Retângulo com Único Canto Aparado 64">
            <a:hlinkClick r:id="rId4" action="ppaction://hlinksldjump"/>
          </p:cNvPr>
          <p:cNvSpPr/>
          <p:nvPr/>
        </p:nvSpPr>
        <p:spPr>
          <a:xfrm>
            <a:off x="-352" y="1326188"/>
            <a:ext cx="1548016" cy="256281"/>
          </a:xfrm>
          <a:prstGeom prst="snip1Rect">
            <a:avLst/>
          </a:prstGeom>
          <a:solidFill>
            <a:srgbClr val="97AFC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Retângulo com Único Canto Aparado 10">
            <a:hlinkClick r:id="rId5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80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734175" y="429577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53618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447936"/>
                  </a:ext>
                </a:extLst>
              </a:tr>
            </a:tbl>
          </a:graphicData>
        </a:graphic>
      </p:graphicFrame>
      <p:sp>
        <p:nvSpPr>
          <p:cNvPr id="25" name="Retângulo com Único Canto Aparado 24">
            <a:hlinkClick r:id="rId2" action="ppaction://hlinksldjump"/>
          </p:cNvPr>
          <p:cNvSpPr/>
          <p:nvPr/>
        </p:nvSpPr>
        <p:spPr>
          <a:xfrm>
            <a:off x="179512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com Único Canto Aparado 25">
            <a:hlinkClick r:id="rId3" action="ppaction://hlinksldjump"/>
          </p:cNvPr>
          <p:cNvSpPr/>
          <p:nvPr/>
        </p:nvSpPr>
        <p:spPr>
          <a:xfrm>
            <a:off x="3716904" y="994216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Região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Retângulo com Único Canto Aparado 26">
            <a:hlinkClick r:id="rId4" action="ppaction://hlinksldjump"/>
          </p:cNvPr>
          <p:cNvSpPr/>
          <p:nvPr/>
        </p:nvSpPr>
        <p:spPr>
          <a:xfrm>
            <a:off x="5485600" y="994215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 regional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tângulo com Único Canto Aparado 27">
            <a:hlinkClick r:id="rId5" action="ppaction://hlinksldjump"/>
          </p:cNvPr>
          <p:cNvSpPr/>
          <p:nvPr/>
        </p:nvSpPr>
        <p:spPr>
          <a:xfrm>
            <a:off x="7254296" y="994215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tângulo com Único Canto Aparado 28">
            <a:hlinkClick r:id="rId6" action="ppaction://hlinksldjump"/>
          </p:cNvPr>
          <p:cNvSpPr/>
          <p:nvPr/>
        </p:nvSpPr>
        <p:spPr>
          <a:xfrm>
            <a:off x="1948208" y="994216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Histórico nacional</a:t>
            </a:r>
          </a:p>
        </p:txBody>
      </p:sp>
      <p:sp>
        <p:nvSpPr>
          <p:cNvPr id="22" name="Pentágono 21"/>
          <p:cNvSpPr/>
          <p:nvPr/>
        </p:nvSpPr>
        <p:spPr>
          <a:xfrm>
            <a:off x="-4" y="245384"/>
            <a:ext cx="9468548" cy="344832"/>
          </a:xfrm>
          <a:prstGeom prst="homePlate">
            <a:avLst/>
          </a:prstGeom>
          <a:solidFill>
            <a:srgbClr val="C3D69B">
              <a:alpha val="8902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NPS -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-36511" y="4587974"/>
            <a:ext cx="367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EPP:  1.479 | MEI: 2.720 | ME: 2.648 | PR: 482  | PE: 2.331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Falando sobre os SERVIÇOS DO SEBRAE, dê uma nota de 0 a 10 para o quanto você recomendaria os serviços do Sebrae, onde 0 significa “COM CERTEZA NÃO RECOMENDARIA” e 10 significa “COM CERTEZA RECOMENDARIA”.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202947504"/>
              </p:ext>
            </p:extLst>
          </p:nvPr>
        </p:nvGraphicFramePr>
        <p:xfrm>
          <a:off x="323529" y="1461334"/>
          <a:ext cx="8309488" cy="341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728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9708"/>
          <a:stretch/>
        </p:blipFill>
        <p:spPr bwMode="auto">
          <a:xfrm>
            <a:off x="0" y="1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81</a:t>
            </a:fld>
            <a:endParaRPr lang="pt-BR"/>
          </a:p>
        </p:txBody>
      </p:sp>
      <p:sp>
        <p:nvSpPr>
          <p:cNvPr id="6" name="Pentágono 5"/>
          <p:cNvSpPr/>
          <p:nvPr/>
        </p:nvSpPr>
        <p:spPr>
          <a:xfrm flipH="1">
            <a:off x="4932040" y="195486"/>
            <a:ext cx="4223198" cy="1122119"/>
          </a:xfrm>
          <a:prstGeom prst="homePlate">
            <a:avLst/>
          </a:prstGeom>
          <a:solidFill>
            <a:srgbClr val="00A4D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latin typeface="Century Gothic" panose="020B0502020202020204" pitchFamily="34" charset="0"/>
              </a:rPr>
              <a:t>Relacionamento </a:t>
            </a:r>
          </a:p>
          <a:p>
            <a:pPr algn="r"/>
            <a:r>
              <a:rPr lang="pt-BR" sz="3200" dirty="0" smtClean="0">
                <a:latin typeface="Century Gothic" panose="020B0502020202020204" pitchFamily="34" charset="0"/>
              </a:rPr>
              <a:t>com o Sebrae</a:t>
            </a:r>
            <a:endParaRPr lang="pt-BR" sz="3200" dirty="0">
              <a:latin typeface="Century Gothic" panose="020B0502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4" y="4803998"/>
            <a:ext cx="9144004" cy="360040"/>
          </a:xfrm>
          <a:prstGeom prst="rect">
            <a:avLst/>
          </a:prstGeom>
          <a:solidFill>
            <a:srgbClr val="19A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latin typeface="Century Gothic" panose="020B0502020202020204" pitchFamily="34" charset="0"/>
              </a:rPr>
              <a:t>Bloco B: </a:t>
            </a:r>
            <a:r>
              <a:rPr lang="pt-BR" sz="1200" dirty="0">
                <a:latin typeface="Century Gothic" panose="020B0502020202020204" pitchFamily="34" charset="0"/>
              </a:rPr>
              <a:t>I</a:t>
            </a:r>
            <a:r>
              <a:rPr lang="pt-BR" sz="1200" dirty="0" smtClean="0">
                <a:latin typeface="Century Gothic" panose="020B0502020202020204" pitchFamily="34" charset="0"/>
              </a:rPr>
              <a:t>nformações coletadas daqueles que foram atendidos/participaram de atividades do Sebrae em 2016. </a:t>
            </a:r>
            <a:endParaRPr lang="pt-BR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82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930343538"/>
              </p:ext>
            </p:extLst>
          </p:nvPr>
        </p:nvGraphicFramePr>
        <p:xfrm>
          <a:off x="377785" y="879405"/>
          <a:ext cx="8388425" cy="382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entágono 10"/>
          <p:cNvSpPr/>
          <p:nvPr/>
        </p:nvSpPr>
        <p:spPr>
          <a:xfrm>
            <a:off x="-4" y="245383"/>
            <a:ext cx="9468548" cy="382151"/>
          </a:xfrm>
          <a:prstGeom prst="homePlate">
            <a:avLst/>
          </a:prstGeom>
          <a:solidFill>
            <a:srgbClr val="1E5C74">
              <a:alpha val="6902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Sugestões de melhoria para o SEBRAE – 6 principais sugestões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Em quais aspectos o Sebrae pode fazer mais, para melhor atendê-lo?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36511" y="4587974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</a:t>
            </a:r>
            <a:r>
              <a:rPr lang="pt-BR" sz="110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100" smtClean="0">
                <a:solidFill>
                  <a:schemeClr val="bg1">
                    <a:lumMod val="50000"/>
                  </a:schemeClr>
                </a:solidFill>
              </a:rPr>
              <a:t>1.316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Como você conheceu ou ficou sabendo dos serviços ou eventos promovidos pelo Sebrae?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83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04189742"/>
              </p:ext>
            </p:extLst>
          </p:nvPr>
        </p:nvGraphicFramePr>
        <p:xfrm>
          <a:off x="251518" y="749868"/>
          <a:ext cx="8640960" cy="391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entágono 11"/>
          <p:cNvSpPr/>
          <p:nvPr/>
        </p:nvSpPr>
        <p:spPr>
          <a:xfrm>
            <a:off x="-4" y="245384"/>
            <a:ext cx="9468548" cy="344832"/>
          </a:xfrm>
          <a:prstGeom prst="homePlate">
            <a:avLst/>
          </a:prstGeom>
          <a:solidFill>
            <a:srgbClr val="0070C0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Meios de conhecimento do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36511" y="4587974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9.660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Planeja ir ao Sebrae em 2017?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0" y="231550"/>
            <a:ext cx="9468544" cy="366168"/>
          </a:xfrm>
          <a:prstGeom prst="homePlate">
            <a:avLst/>
          </a:prstGeom>
          <a:solidFill>
            <a:srgbClr val="A7C29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Visitar o SEBRAE em 2017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84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359395072"/>
              </p:ext>
            </p:extLst>
          </p:nvPr>
        </p:nvGraphicFramePr>
        <p:xfrm>
          <a:off x="755575" y="1652990"/>
          <a:ext cx="7488833" cy="281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com Único Canto Aparado 11">
            <a:hlinkClick r:id="rId3" action="ppaction://hlinksldjump"/>
          </p:cNvPr>
          <p:cNvSpPr/>
          <p:nvPr/>
        </p:nvSpPr>
        <p:spPr>
          <a:xfrm>
            <a:off x="2285744" y="997214"/>
            <a:ext cx="1638184" cy="256281"/>
          </a:xfrm>
          <a:prstGeom prst="snip1Rect">
            <a:avLst/>
          </a:prstGeom>
          <a:solidFill>
            <a:srgbClr val="97A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tângulo com Único Canto Aparado 13">
            <a:hlinkClick r:id="rId4" action="ppaction://hlinksldjump"/>
          </p:cNvPr>
          <p:cNvSpPr/>
          <p:nvPr/>
        </p:nvSpPr>
        <p:spPr>
          <a:xfrm>
            <a:off x="4499992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17639" y="4592306"/>
            <a:ext cx="5266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* Não há comparação histórica pois a pergunta para este público foi introduzida nesta edição</a:t>
            </a:r>
            <a:endParaRPr lang="pt-BR" sz="105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156" y="4584612"/>
            <a:ext cx="1152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9.660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Planeja ir ao Sebrae em 2017?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85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19955705"/>
              </p:ext>
            </p:extLst>
          </p:nvPr>
        </p:nvGraphicFramePr>
        <p:xfrm>
          <a:off x="431540" y="1402826"/>
          <a:ext cx="813690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com Único Canto Aparado 13">
            <a:hlinkClick r:id="rId3" action="ppaction://hlinksldjump"/>
          </p:cNvPr>
          <p:cNvSpPr/>
          <p:nvPr/>
        </p:nvSpPr>
        <p:spPr>
          <a:xfrm>
            <a:off x="2285744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tângulo com Único Canto Aparado 16">
            <a:hlinkClick r:id="rId4" action="ppaction://hlinksldjump"/>
          </p:cNvPr>
          <p:cNvSpPr/>
          <p:nvPr/>
        </p:nvSpPr>
        <p:spPr>
          <a:xfrm>
            <a:off x="4499992" y="997214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36511" y="4587974"/>
            <a:ext cx="3672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EPP:  337 | MEI: 1.108 | ME: 589 | PR: 104 | PE: 589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0" y="231550"/>
            <a:ext cx="9468544" cy="366168"/>
          </a:xfrm>
          <a:prstGeom prst="homePlate">
            <a:avLst/>
          </a:prstGeom>
          <a:solidFill>
            <a:srgbClr val="A7C29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Visitar o SEBRAE em 2017</a:t>
            </a:r>
            <a:endParaRPr lang="pt-B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86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5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entágono 6"/>
          <p:cNvSpPr/>
          <p:nvPr/>
        </p:nvSpPr>
        <p:spPr>
          <a:xfrm>
            <a:off x="-17486" y="267494"/>
            <a:ext cx="4013422" cy="1194127"/>
          </a:xfrm>
          <a:prstGeom prst="homePlate">
            <a:avLst/>
          </a:prstGeom>
          <a:solidFill>
            <a:schemeClr val="accent6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>
                <a:latin typeface="Century Gothic" panose="020B0502020202020204" pitchFamily="34" charset="0"/>
              </a:rPr>
              <a:t>Clientes Antigos</a:t>
            </a:r>
            <a:endParaRPr lang="pt-BR" sz="3200" dirty="0"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4" y="4803998"/>
            <a:ext cx="9144004" cy="360040"/>
          </a:xfrm>
          <a:prstGeom prst="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latin typeface="Century Gothic" panose="020B0502020202020204" pitchFamily="34" charset="0"/>
              </a:rPr>
              <a:t>Bloco </a:t>
            </a:r>
            <a:r>
              <a:rPr lang="pt-BR" sz="1200" dirty="0">
                <a:latin typeface="Century Gothic" panose="020B0502020202020204" pitchFamily="34" charset="0"/>
              </a:rPr>
              <a:t>C</a:t>
            </a:r>
            <a:r>
              <a:rPr lang="pt-BR" sz="1200" dirty="0" smtClean="0">
                <a:latin typeface="Century Gothic" panose="020B0502020202020204" pitchFamily="34" charset="0"/>
              </a:rPr>
              <a:t>: </a:t>
            </a:r>
            <a:r>
              <a:rPr lang="pt-BR" sz="1200" dirty="0">
                <a:latin typeface="Century Gothic" panose="020B0502020202020204" pitchFamily="34" charset="0"/>
              </a:rPr>
              <a:t>I</a:t>
            </a:r>
            <a:r>
              <a:rPr lang="pt-BR" sz="1200" dirty="0" smtClean="0">
                <a:latin typeface="Century Gothic" panose="020B0502020202020204" pitchFamily="34" charset="0"/>
              </a:rPr>
              <a:t>nformações coletadas daqueles que não foram atendidos pelo SEBRAE em 2016</a:t>
            </a:r>
            <a:endParaRPr lang="pt-BR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Em que ano o Sr.(a) teve contato pela última vez com o Sebrae?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87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22316221"/>
              </p:ext>
            </p:extLst>
          </p:nvPr>
        </p:nvGraphicFramePr>
        <p:xfrm>
          <a:off x="179512" y="1481810"/>
          <a:ext cx="8424936" cy="286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104" y="4406066"/>
            <a:ext cx="27975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*33,8% dos entrevistados indicaram a opção NS</a:t>
            </a:r>
            <a:endParaRPr lang="pt-BR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entágono 16"/>
          <p:cNvSpPr/>
          <p:nvPr/>
        </p:nvSpPr>
        <p:spPr>
          <a:xfrm>
            <a:off x="-4" y="245383"/>
            <a:ext cx="9396540" cy="310143"/>
          </a:xfrm>
          <a:prstGeom prst="homePlate">
            <a:avLst/>
          </a:prstGeom>
          <a:solidFill>
            <a:srgbClr val="9F89B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Último contato com o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com Único Canto Aparado 17">
            <a:hlinkClick r:id="rId3" action="ppaction://hlinksldjump"/>
          </p:cNvPr>
          <p:cNvSpPr/>
          <p:nvPr/>
        </p:nvSpPr>
        <p:spPr>
          <a:xfrm>
            <a:off x="2411760" y="1016323"/>
            <a:ext cx="1638184" cy="256281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>
            <a:hlinkClick r:id="rId4" action="ppaction://hlinksldjump"/>
          </p:cNvPr>
          <p:cNvSpPr/>
          <p:nvPr/>
        </p:nvSpPr>
        <p:spPr>
          <a:xfrm>
            <a:off x="4598834" y="1016323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4587974"/>
            <a:ext cx="1152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2.727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Em que ano o Sr.(a) teve contato pela última vez com o Sebrae?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88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839198"/>
              </p:ext>
            </p:extLst>
          </p:nvPr>
        </p:nvGraphicFramePr>
        <p:xfrm>
          <a:off x="408679" y="1563638"/>
          <a:ext cx="8280920" cy="2880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92">
                  <a:extLst>
                    <a:ext uri="{9D8B030D-6E8A-4147-A177-3AD203B41FA5}">
                      <a16:colId xmlns="" xmlns:a16="http://schemas.microsoft.com/office/drawing/2014/main" val="4098612924"/>
                    </a:ext>
                  </a:extLst>
                </a:gridCol>
                <a:gridCol w="828092">
                  <a:extLst>
                    <a:ext uri="{9D8B030D-6E8A-4147-A177-3AD203B41FA5}">
                      <a16:colId xmlns="" xmlns:a16="http://schemas.microsoft.com/office/drawing/2014/main" val="861248581"/>
                    </a:ext>
                  </a:extLst>
                </a:gridCol>
                <a:gridCol w="828092">
                  <a:extLst>
                    <a:ext uri="{9D8B030D-6E8A-4147-A177-3AD203B41FA5}">
                      <a16:colId xmlns="" xmlns:a16="http://schemas.microsoft.com/office/drawing/2014/main" val="2983769424"/>
                    </a:ext>
                  </a:extLst>
                </a:gridCol>
                <a:gridCol w="828092">
                  <a:extLst>
                    <a:ext uri="{9D8B030D-6E8A-4147-A177-3AD203B41FA5}">
                      <a16:colId xmlns="" xmlns:a16="http://schemas.microsoft.com/office/drawing/2014/main" val="3216874517"/>
                    </a:ext>
                  </a:extLst>
                </a:gridCol>
                <a:gridCol w="828092">
                  <a:extLst>
                    <a:ext uri="{9D8B030D-6E8A-4147-A177-3AD203B41FA5}">
                      <a16:colId xmlns="" xmlns:a16="http://schemas.microsoft.com/office/drawing/2014/main" val="2685397016"/>
                    </a:ext>
                  </a:extLst>
                </a:gridCol>
                <a:gridCol w="828092">
                  <a:extLst>
                    <a:ext uri="{9D8B030D-6E8A-4147-A177-3AD203B41FA5}">
                      <a16:colId xmlns="" xmlns:a16="http://schemas.microsoft.com/office/drawing/2014/main" val="3485283626"/>
                    </a:ext>
                  </a:extLst>
                </a:gridCol>
                <a:gridCol w="828092">
                  <a:extLst>
                    <a:ext uri="{9D8B030D-6E8A-4147-A177-3AD203B41FA5}">
                      <a16:colId xmlns="" xmlns:a16="http://schemas.microsoft.com/office/drawing/2014/main" val="2401877435"/>
                    </a:ext>
                  </a:extLst>
                </a:gridCol>
                <a:gridCol w="828092">
                  <a:extLst>
                    <a:ext uri="{9D8B030D-6E8A-4147-A177-3AD203B41FA5}">
                      <a16:colId xmlns="" xmlns:a16="http://schemas.microsoft.com/office/drawing/2014/main" val="4145502256"/>
                    </a:ext>
                  </a:extLst>
                </a:gridCol>
                <a:gridCol w="828092">
                  <a:extLst>
                    <a:ext uri="{9D8B030D-6E8A-4147-A177-3AD203B41FA5}">
                      <a16:colId xmlns="" xmlns:a16="http://schemas.microsoft.com/office/drawing/2014/main" val="3294665865"/>
                    </a:ext>
                  </a:extLst>
                </a:gridCol>
                <a:gridCol w="828092">
                  <a:extLst>
                    <a:ext uri="{9D8B030D-6E8A-4147-A177-3AD203B41FA5}">
                      <a16:colId xmlns="" xmlns:a16="http://schemas.microsoft.com/office/drawing/2014/main" val="3220023683"/>
                    </a:ext>
                  </a:extLst>
                </a:gridCol>
              </a:tblGrid>
              <a:tr h="714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Antes de 2009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2009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2010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2011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2012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2013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2014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2015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Não sabe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8364839"/>
                  </a:ext>
                </a:extLst>
              </a:tr>
              <a:tr h="433131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EPP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2,5%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1,3%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1,9%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1,7%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3,1%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4,0%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15,4%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35,3%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34,9%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2709345"/>
                  </a:ext>
                </a:extLst>
              </a:tr>
              <a:tr h="433131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MEI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1,8%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,7%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2,4%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1,3%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2,7%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4,9%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13,0%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39,6%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33,6%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8606483"/>
                  </a:ext>
                </a:extLst>
              </a:tr>
              <a:tr h="433131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ME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3,2%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1,6%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1,6%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1,5%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2,0%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6,5%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12,6%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37,0%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34,0%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6475839"/>
                  </a:ext>
                </a:extLst>
              </a:tr>
              <a:tr h="433131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PR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5,0%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 smtClean="0">
                          <a:effectLst/>
                        </a:rPr>
                        <a:t>0,0%</a:t>
                      </a:r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1,1%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2,5%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2,6%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8,9%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13,4%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25,3%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41,1%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4442131"/>
                  </a:ext>
                </a:extLst>
              </a:tr>
              <a:tr h="433131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PE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5,0%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1,4%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2,0%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1,6%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3,3%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5,3%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13,6%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35,0%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dirty="0">
                          <a:effectLst/>
                        </a:rPr>
                        <a:t>32,7%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2831039"/>
                  </a:ext>
                </a:extLst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com Único Canto Aparado 10">
            <a:hlinkClick r:id="rId2" action="ppaction://hlinksldjump"/>
          </p:cNvPr>
          <p:cNvSpPr/>
          <p:nvPr/>
        </p:nvSpPr>
        <p:spPr>
          <a:xfrm>
            <a:off x="2411760" y="1016323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Retângulo com Único Canto Aparado 11">
            <a:hlinkClick r:id="rId3" action="ppaction://hlinksldjump"/>
          </p:cNvPr>
          <p:cNvSpPr/>
          <p:nvPr/>
        </p:nvSpPr>
        <p:spPr>
          <a:xfrm>
            <a:off x="4598834" y="1016323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-4" y="245383"/>
            <a:ext cx="9396540" cy="310143"/>
          </a:xfrm>
          <a:prstGeom prst="homePlate">
            <a:avLst/>
          </a:prstGeom>
          <a:solidFill>
            <a:srgbClr val="9F89B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noProof="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Último contato com o SEBRAE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36511" y="4587974"/>
            <a:ext cx="367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EPP:  337 | MEI: 1.108 | ME: 589 | PR: 104 | PE: 589 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Planeja ir ao Sebrae em 2017?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0" y="231550"/>
            <a:ext cx="9468544" cy="35866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Visitar o SEBRAE em 2017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89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934353402"/>
              </p:ext>
            </p:extLst>
          </p:nvPr>
        </p:nvGraphicFramePr>
        <p:xfrm>
          <a:off x="323528" y="1707654"/>
          <a:ext cx="7488833" cy="281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hlinkClick r:id="rId3" action="ppaction://hlinksldjump"/>
          </p:cNvPr>
          <p:cNvSpPr txBox="1"/>
          <p:nvPr/>
        </p:nvSpPr>
        <p:spPr>
          <a:xfrm>
            <a:off x="3923928" y="2189599"/>
            <a:ext cx="3888433" cy="523220"/>
          </a:xfrm>
          <a:prstGeom prst="rect">
            <a:avLst/>
          </a:prstGeom>
          <a:solidFill>
            <a:srgbClr val="CA6A6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Por quê não pretende?</a:t>
            </a:r>
            <a:endParaRPr lang="pt-BR" sz="2800" dirty="0">
              <a:solidFill>
                <a:schemeClr val="bg1"/>
              </a:solidFill>
            </a:endParaRPr>
          </a:p>
        </p:txBody>
      </p:sp>
      <p:cxnSp>
        <p:nvCxnSpPr>
          <p:cNvPr id="4" name="Conector Angulado 3"/>
          <p:cNvCxnSpPr>
            <a:endCxn id="2" idx="1"/>
          </p:cNvCxnSpPr>
          <p:nvPr/>
        </p:nvCxnSpPr>
        <p:spPr>
          <a:xfrm flipV="1">
            <a:off x="3059832" y="2451209"/>
            <a:ext cx="864096" cy="192549"/>
          </a:xfrm>
          <a:prstGeom prst="bentConnector3">
            <a:avLst/>
          </a:prstGeom>
          <a:ln>
            <a:solidFill>
              <a:srgbClr val="CA6A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com Único Canto Aparado 16">
            <a:hlinkClick r:id="rId4" action="ppaction://hlinksldjump"/>
          </p:cNvPr>
          <p:cNvSpPr/>
          <p:nvPr/>
        </p:nvSpPr>
        <p:spPr>
          <a:xfrm>
            <a:off x="1205624" y="997214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>
            <a:hlinkClick r:id="rId5" action="ppaction://hlinksldjump"/>
          </p:cNvPr>
          <p:cNvSpPr/>
          <p:nvPr/>
        </p:nvSpPr>
        <p:spPr>
          <a:xfrm>
            <a:off x="3824916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Histórico 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5" action="ppaction://hlinksldjump"/>
          </p:cNvPr>
          <p:cNvSpPr/>
          <p:nvPr/>
        </p:nvSpPr>
        <p:spPr>
          <a:xfrm>
            <a:off x="6444208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-36511" y="4587974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2.727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4" y="0"/>
            <a:ext cx="1547668" cy="516403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800" dirty="0" smtClean="0">
                <a:latin typeface="Century Gothic" panose="020B0502020202020204" pitchFamily="34" charset="0"/>
              </a:rPr>
              <a:t>A1: O(a</a:t>
            </a:r>
            <a:r>
              <a:rPr lang="pt-BR" sz="800" dirty="0">
                <a:latin typeface="Century Gothic" panose="020B0502020202020204" pitchFamily="34" charset="0"/>
              </a:rPr>
              <a:t>) </a:t>
            </a:r>
            <a:r>
              <a:rPr lang="pt-BR" sz="800" dirty="0" smtClean="0">
                <a:latin typeface="Century Gothic" panose="020B0502020202020204" pitchFamily="34" charset="0"/>
              </a:rPr>
              <a:t>Sr.(</a:t>
            </a:r>
            <a:r>
              <a:rPr lang="pt-BR" sz="800" dirty="0">
                <a:latin typeface="Century Gothic" panose="020B0502020202020204" pitchFamily="34" charset="0"/>
              </a:rPr>
              <a:t>a) foi </a:t>
            </a:r>
            <a:r>
              <a:rPr lang="pt-BR" sz="800" dirty="0" smtClean="0">
                <a:latin typeface="Century Gothic" panose="020B0502020202020204" pitchFamily="34" charset="0"/>
              </a:rPr>
              <a:t>atendido(a</a:t>
            </a:r>
            <a:r>
              <a:rPr lang="pt-BR" sz="800" dirty="0">
                <a:latin typeface="Century Gothic" panose="020B0502020202020204" pitchFamily="34" charset="0"/>
              </a:rPr>
              <a:t>) ou participou de atividades do Sebrae em 2016</a:t>
            </a:r>
            <a:r>
              <a:rPr lang="pt-BR" sz="800" dirty="0" smtClean="0">
                <a:latin typeface="Century Gothic" panose="020B0502020202020204" pitchFamily="34" charset="0"/>
              </a:rPr>
              <a:t>?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/>
          <p:cNvSpPr/>
          <p:nvPr/>
        </p:nvSpPr>
        <p:spPr>
          <a:xfrm>
            <a:off x="-351" y="-19559"/>
            <a:ext cx="7020624" cy="540000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Atendimento e participação</a:t>
            </a: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 em atividades do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itchFamily="34" charset="0"/>
              </a:rPr>
              <a:t>SEBRAE nos anos de: 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9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/>
          </p:nvPr>
        </p:nvGraphicFramePr>
        <p:xfrm>
          <a:off x="1757517" y="912567"/>
          <a:ext cx="6938614" cy="369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Retângulo com Único Canto Aparado 41">
            <a:hlinkClick r:id="rId3" action="ppaction://hlinksldjump"/>
          </p:cNvPr>
          <p:cNvSpPr/>
          <p:nvPr/>
        </p:nvSpPr>
        <p:spPr>
          <a:xfrm>
            <a:off x="0" y="915566"/>
            <a:ext cx="1331639" cy="256281"/>
          </a:xfrm>
          <a:prstGeom prst="snip1Rect">
            <a:avLst/>
          </a:prstGeom>
          <a:solidFill>
            <a:srgbClr val="8691A5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Geral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Retângulo com Único Canto Aparado 42">
            <a:hlinkClick r:id="rId4" action="ppaction://hlinksldjump"/>
          </p:cNvPr>
          <p:cNvSpPr/>
          <p:nvPr/>
        </p:nvSpPr>
        <p:spPr>
          <a:xfrm>
            <a:off x="-352" y="1326188"/>
            <a:ext cx="1331991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Porte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tângulo com Único Canto Aparado 18">
            <a:hlinkClick r:id="rId5" action="ppaction://hlinksldjump"/>
          </p:cNvPr>
          <p:cNvSpPr/>
          <p:nvPr/>
        </p:nvSpPr>
        <p:spPr>
          <a:xfrm>
            <a:off x="-351" y="1758236"/>
            <a:ext cx="1476007" cy="256281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Histórico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9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Planeja ir ao Sebrae em 2017?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90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699678874"/>
              </p:ext>
            </p:extLst>
          </p:nvPr>
        </p:nvGraphicFramePr>
        <p:xfrm>
          <a:off x="325013" y="1408778"/>
          <a:ext cx="8493969" cy="325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aixaDeTexto 18">
            <a:hlinkClick r:id="rId3" action="ppaction://hlinksldjump"/>
          </p:cNvPr>
          <p:cNvSpPr txBox="1"/>
          <p:nvPr/>
        </p:nvSpPr>
        <p:spPr>
          <a:xfrm>
            <a:off x="3131840" y="4173744"/>
            <a:ext cx="648072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Qual?</a:t>
            </a:r>
            <a:endParaRPr lang="pt-BR" sz="1400" dirty="0"/>
          </a:p>
        </p:txBody>
      </p:sp>
      <p:sp>
        <p:nvSpPr>
          <p:cNvPr id="20" name="Pentágono 19"/>
          <p:cNvSpPr/>
          <p:nvPr/>
        </p:nvSpPr>
        <p:spPr>
          <a:xfrm>
            <a:off x="0" y="231550"/>
            <a:ext cx="9468544" cy="39598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Por que não pretende ir ao SEBRAE em 2017?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36511" y="4587974"/>
            <a:ext cx="1152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854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6"/>
          <a:stretch/>
        </p:blipFill>
        <p:spPr bwMode="auto">
          <a:xfrm>
            <a:off x="8641434" y="761688"/>
            <a:ext cx="502566" cy="2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4703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Planeja ir ao Sebrae em 2017?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91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0" y="231550"/>
            <a:ext cx="9468544" cy="39598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Por que não pretende ir ao SEBRAE em 2017? – opção outros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36511" y="4587974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156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6"/>
          <a:stretch/>
        </p:blipFill>
        <p:spPr bwMode="auto">
          <a:xfrm>
            <a:off x="8641434" y="761688"/>
            <a:ext cx="502566" cy="2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813224693"/>
              </p:ext>
            </p:extLst>
          </p:nvPr>
        </p:nvGraphicFramePr>
        <p:xfrm>
          <a:off x="325013" y="924323"/>
          <a:ext cx="8493969" cy="37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16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Planeja ir ao Sebrae em 2017?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92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0" y="231550"/>
            <a:ext cx="9468544" cy="36705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Visitar o SEBRAE em 2017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4" name="Retângulo com Único Canto Aparado 13">
            <a:hlinkClick r:id="rId2" action="ppaction://hlinksldjump"/>
          </p:cNvPr>
          <p:cNvSpPr/>
          <p:nvPr/>
        </p:nvSpPr>
        <p:spPr>
          <a:xfrm>
            <a:off x="1205624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com Único Canto Aparado 15">
            <a:hlinkClick r:id="rId3" action="ppaction://hlinksldjump"/>
          </p:cNvPr>
          <p:cNvSpPr/>
          <p:nvPr/>
        </p:nvSpPr>
        <p:spPr>
          <a:xfrm>
            <a:off x="3824916" y="997214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Histórico 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tângulo com Único Canto Aparado 16">
            <a:hlinkClick r:id="rId4" action="ppaction://hlinksldjump"/>
          </p:cNvPr>
          <p:cNvSpPr/>
          <p:nvPr/>
        </p:nvSpPr>
        <p:spPr>
          <a:xfrm>
            <a:off x="6444208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36512" y="458797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712 / 2015: 2.381 / 2016: 2.727 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523241868"/>
              </p:ext>
            </p:extLst>
          </p:nvPr>
        </p:nvGraphicFramePr>
        <p:xfrm>
          <a:off x="323528" y="1534709"/>
          <a:ext cx="8493969" cy="311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94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 smtClean="0">
                <a:latin typeface="Century Gothic" panose="020B0502020202020204" pitchFamily="34" charset="0"/>
              </a:rPr>
              <a:t>Planeja ir ao Sebrae em 2017?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93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202261459"/>
              </p:ext>
            </p:extLst>
          </p:nvPr>
        </p:nvGraphicFramePr>
        <p:xfrm>
          <a:off x="325013" y="1571938"/>
          <a:ext cx="8493969" cy="294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tângulo com Único Canto Aparado 18">
            <a:hlinkClick r:id="rId3" action="ppaction://hlinksldjump"/>
          </p:cNvPr>
          <p:cNvSpPr/>
          <p:nvPr/>
        </p:nvSpPr>
        <p:spPr>
          <a:xfrm>
            <a:off x="1205624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tângulo com Único Canto Aparado 19">
            <a:hlinkClick r:id="rId4" action="ppaction://hlinksldjump"/>
          </p:cNvPr>
          <p:cNvSpPr/>
          <p:nvPr/>
        </p:nvSpPr>
        <p:spPr>
          <a:xfrm>
            <a:off x="3824916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Histórico 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tângulo com Único Canto Aparado 23">
            <a:hlinkClick r:id="rId5" action="ppaction://hlinksldjump"/>
          </p:cNvPr>
          <p:cNvSpPr/>
          <p:nvPr/>
        </p:nvSpPr>
        <p:spPr>
          <a:xfrm>
            <a:off x="6444208" y="997214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Porte da empresa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-36511" y="4587974"/>
            <a:ext cx="367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EPP:  200 | MEI: 562 | ME: 396 | PR: 88 | PE: 644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0" y="231550"/>
            <a:ext cx="9468544" cy="36705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Visitar o SEBRAE em 2017</a:t>
            </a:r>
            <a:endParaRPr lang="pt-B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00CD-F79A-4BCE-810B-4CC6616ADF2F}" type="slidenum">
              <a:rPr lang="pt-BR" smtClean="0"/>
              <a:t>94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0"/>
            <a:ext cx="6698976" cy="508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entágono 5"/>
          <p:cNvSpPr/>
          <p:nvPr/>
        </p:nvSpPr>
        <p:spPr>
          <a:xfrm flipH="1">
            <a:off x="5940152" y="1059582"/>
            <a:ext cx="3233220" cy="1122119"/>
          </a:xfrm>
          <a:prstGeom prst="homePlate">
            <a:avLst/>
          </a:prstGeom>
          <a:solidFill>
            <a:srgbClr val="5DAD9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latin typeface="Century Gothic" panose="020B0502020202020204" pitchFamily="34" charset="0"/>
              </a:rPr>
              <a:t>  Não Clientes</a:t>
            </a:r>
            <a:endParaRPr lang="pt-BR" sz="3200" dirty="0">
              <a:latin typeface="Century Gothic" panose="020B0502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4" y="4803998"/>
            <a:ext cx="9144004" cy="360040"/>
          </a:xfrm>
          <a:prstGeom prst="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latin typeface="Century Gothic" panose="020B0502020202020204" pitchFamily="34" charset="0"/>
              </a:rPr>
              <a:t>Bloco </a:t>
            </a:r>
            <a:r>
              <a:rPr lang="pt-BR" sz="1200" dirty="0">
                <a:latin typeface="Century Gothic" panose="020B0502020202020204" pitchFamily="34" charset="0"/>
              </a:rPr>
              <a:t>D</a:t>
            </a:r>
            <a:r>
              <a:rPr lang="pt-BR" sz="1200" dirty="0" smtClean="0">
                <a:latin typeface="Century Gothic" panose="020B0502020202020204" pitchFamily="34" charset="0"/>
              </a:rPr>
              <a:t>: </a:t>
            </a:r>
            <a:r>
              <a:rPr lang="pt-BR" sz="1200" dirty="0">
                <a:latin typeface="Century Gothic" panose="020B0502020202020204" pitchFamily="34" charset="0"/>
              </a:rPr>
              <a:t>I</a:t>
            </a:r>
            <a:r>
              <a:rPr lang="pt-BR" sz="1200" dirty="0" smtClean="0">
                <a:latin typeface="Century Gothic" panose="020B0502020202020204" pitchFamily="34" charset="0"/>
              </a:rPr>
              <a:t>nformações coletadas daqueles que NUNCA FORAM ATENDIDOS/PARTICIPARAM de atividades do Sebrae. </a:t>
            </a:r>
            <a:endParaRPr lang="pt-BR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O(a) Sr.(a) conhece ou já ouviu falar sobre o Sebrae ou está ouvindo esse nome pela primeira vez</a:t>
            </a:r>
            <a:r>
              <a:rPr lang="pt-BR" sz="800" dirty="0" smtClean="0">
                <a:latin typeface="Century Gothic" panose="020B0502020202020204" pitchFamily="34" charset="0"/>
              </a:rPr>
              <a:t>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95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0" y="231550"/>
            <a:ext cx="9468544" cy="373631"/>
          </a:xfrm>
          <a:prstGeom prst="homePlate">
            <a:avLst/>
          </a:prstGeom>
          <a:solidFill>
            <a:srgbClr val="5DAD9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Conhecimento sobre o SEBRAE em 2016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70609068"/>
              </p:ext>
            </p:extLst>
          </p:nvPr>
        </p:nvGraphicFramePr>
        <p:xfrm>
          <a:off x="521801" y="1613293"/>
          <a:ext cx="8100393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com Único Canto Aparado 13">
            <a:hlinkClick r:id="rId3" action="ppaction://hlinksldjump"/>
          </p:cNvPr>
          <p:cNvSpPr/>
          <p:nvPr/>
        </p:nvSpPr>
        <p:spPr>
          <a:xfrm>
            <a:off x="2690958" y="997214"/>
            <a:ext cx="1638184" cy="256281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tângulo com Único Canto Aparado 16">
            <a:hlinkClick r:id="rId4" action="ppaction://hlinksldjump"/>
          </p:cNvPr>
          <p:cNvSpPr/>
          <p:nvPr/>
        </p:nvSpPr>
        <p:spPr>
          <a:xfrm>
            <a:off x="4878032" y="997214"/>
            <a:ext cx="1638184" cy="256281"/>
          </a:xfrm>
          <a:prstGeom prst="snip1Rect">
            <a:avLst/>
          </a:prstGeom>
          <a:solidFill>
            <a:srgbClr val="8C97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Histórico 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4" y="4613654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Base: 2.045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O(a) Sr.(a) conhece ou já ouviu falar sobre o Sebrae ou está ouvindo esse nome pela primeira vez</a:t>
            </a:r>
            <a:r>
              <a:rPr lang="pt-BR" sz="800" dirty="0" smtClean="0">
                <a:latin typeface="Century Gothic" panose="020B0502020202020204" pitchFamily="34" charset="0"/>
              </a:rPr>
              <a:t>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96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425720938"/>
              </p:ext>
            </p:extLst>
          </p:nvPr>
        </p:nvGraphicFramePr>
        <p:xfrm>
          <a:off x="521801" y="1613293"/>
          <a:ext cx="8100393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com Único Canto Aparado 13">
            <a:hlinkClick r:id="rId3" action="ppaction://hlinksldjump"/>
          </p:cNvPr>
          <p:cNvSpPr/>
          <p:nvPr/>
        </p:nvSpPr>
        <p:spPr>
          <a:xfrm>
            <a:off x="2690958" y="997214"/>
            <a:ext cx="1638184" cy="256281"/>
          </a:xfrm>
          <a:prstGeom prst="snip1Rect">
            <a:avLst/>
          </a:prstGeom>
          <a:solidFill>
            <a:srgbClr val="8691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tângulo com Único Canto Aparado 16">
            <a:hlinkClick r:id="rId4" action="ppaction://hlinksldjump"/>
          </p:cNvPr>
          <p:cNvSpPr/>
          <p:nvPr/>
        </p:nvSpPr>
        <p:spPr>
          <a:xfrm>
            <a:off x="4878032" y="997214"/>
            <a:ext cx="1638184" cy="256281"/>
          </a:xfrm>
          <a:prstGeom prst="snip1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Histórico nacional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36512" y="4614396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2014: 575 | 2015: 1.268 | 2016: 2.045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Pentágono 14"/>
          <p:cNvSpPr/>
          <p:nvPr/>
        </p:nvSpPr>
        <p:spPr>
          <a:xfrm>
            <a:off x="0" y="231550"/>
            <a:ext cx="9468544" cy="373631"/>
          </a:xfrm>
          <a:prstGeom prst="homePlate">
            <a:avLst/>
          </a:prstGeom>
          <a:solidFill>
            <a:srgbClr val="5DAD9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Conhecimento sobre o SEBRAE </a:t>
            </a:r>
            <a:r>
              <a:rPr lang="pt-BR" sz="1600" dirty="0" smtClean="0">
                <a:latin typeface="Century Gothic" panose="020B0502020202020204" pitchFamily="34" charset="0"/>
              </a:rPr>
              <a:t>em 2016</a:t>
            </a:r>
            <a:endParaRPr lang="pt-B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Angulado 13"/>
          <p:cNvCxnSpPr>
            <a:endCxn id="12" idx="1"/>
          </p:cNvCxnSpPr>
          <p:nvPr/>
        </p:nvCxnSpPr>
        <p:spPr>
          <a:xfrm flipV="1">
            <a:off x="3275859" y="2061412"/>
            <a:ext cx="864096" cy="192549"/>
          </a:xfrm>
          <a:prstGeom prst="bentConnector3">
            <a:avLst/>
          </a:prstGeom>
          <a:ln>
            <a:solidFill>
              <a:srgbClr val="CA6A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Planeja ir ao Sebrae em 2017</a:t>
            </a:r>
            <a:r>
              <a:rPr lang="pt-BR" sz="800" dirty="0" smtClean="0">
                <a:latin typeface="Century Gothic" panose="020B0502020202020204" pitchFamily="34" charset="0"/>
              </a:rPr>
              <a:t>? </a:t>
            </a:r>
            <a:r>
              <a:rPr lang="pt-BR" sz="800" dirty="0">
                <a:latin typeface="Century Gothic" panose="020B0502020202020204" pitchFamily="34" charset="0"/>
              </a:rPr>
              <a:t> </a:t>
            </a:r>
            <a:r>
              <a:rPr lang="pt-BR" sz="800" dirty="0" smtClean="0">
                <a:latin typeface="Century Gothic" panose="020B0502020202020204" pitchFamily="34" charset="0"/>
              </a:rPr>
              <a:t>                                                                      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97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426446730"/>
              </p:ext>
            </p:extLst>
          </p:nvPr>
        </p:nvGraphicFramePr>
        <p:xfrm>
          <a:off x="827584" y="1263193"/>
          <a:ext cx="7488833" cy="281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>
            <a:hlinkClick r:id="rId3" action="ppaction://hlinksldjump"/>
          </p:cNvPr>
          <p:cNvSpPr txBox="1"/>
          <p:nvPr/>
        </p:nvSpPr>
        <p:spPr>
          <a:xfrm>
            <a:off x="4139955" y="1799802"/>
            <a:ext cx="3888433" cy="523220"/>
          </a:xfrm>
          <a:prstGeom prst="rect">
            <a:avLst/>
          </a:prstGeom>
          <a:solidFill>
            <a:srgbClr val="CA6A6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Por quê não pretende?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23729" y="4578648"/>
            <a:ext cx="6958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latin typeface="Century Gothic" panose="020B0502020202020204" pitchFamily="34" charset="0"/>
              </a:rPr>
              <a:t>*Informações </a:t>
            </a:r>
            <a:r>
              <a:rPr lang="pt-BR" sz="1050" dirty="0">
                <a:latin typeface="Century Gothic" panose="020B0502020202020204" pitchFamily="34" charset="0"/>
              </a:rPr>
              <a:t>coletadas daqueles que nunca foram atendidos/participaram de atividades do Sebrae</a:t>
            </a:r>
            <a:endParaRPr lang="pt-BR" sz="105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36511" y="4587974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1.890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0" y="231550"/>
            <a:ext cx="9468544" cy="373631"/>
          </a:xfrm>
          <a:prstGeom prst="homePlate">
            <a:avLst/>
          </a:prstGeom>
          <a:solidFill>
            <a:srgbClr val="5DAD9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Visitar o SEBRAE em 2017</a:t>
            </a:r>
          </a:p>
        </p:txBody>
      </p:sp>
    </p:spTree>
    <p:extLst>
      <p:ext uri="{BB962C8B-B14F-4D97-AF65-F5344CB8AC3E}">
        <p14:creationId xmlns:p14="http://schemas.microsoft.com/office/powerpoint/2010/main" val="1242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Por que não planeja ir ao Sebrae em 2017?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98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467423883"/>
              </p:ext>
            </p:extLst>
          </p:nvPr>
        </p:nvGraphicFramePr>
        <p:xfrm>
          <a:off x="325013" y="1203598"/>
          <a:ext cx="8493969" cy="325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aixaDeTexto 18">
            <a:hlinkClick r:id="rId3" action="ppaction://hlinksldjump"/>
          </p:cNvPr>
          <p:cNvSpPr txBox="1"/>
          <p:nvPr/>
        </p:nvSpPr>
        <p:spPr>
          <a:xfrm>
            <a:off x="3059832" y="3968564"/>
            <a:ext cx="792088" cy="33855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Qual?</a:t>
            </a:r>
            <a:endParaRPr lang="pt-BR" sz="1600" dirty="0"/>
          </a:p>
        </p:txBody>
      </p:sp>
      <p:sp>
        <p:nvSpPr>
          <p:cNvPr id="20" name="Pentágono 19"/>
          <p:cNvSpPr/>
          <p:nvPr/>
        </p:nvSpPr>
        <p:spPr>
          <a:xfrm>
            <a:off x="0" y="231550"/>
            <a:ext cx="9468544" cy="365573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Por que não pretende ir ao SEBRAE em 2017?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36511" y="4587974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1.083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23729" y="4578648"/>
            <a:ext cx="6958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latin typeface="Century Gothic" panose="020B0502020202020204" pitchFamily="34" charset="0"/>
              </a:rPr>
              <a:t>*Informações </a:t>
            </a:r>
            <a:r>
              <a:rPr lang="pt-BR" sz="1050" dirty="0">
                <a:latin typeface="Century Gothic" panose="020B0502020202020204" pitchFamily="34" charset="0"/>
              </a:rPr>
              <a:t>coletadas daqueles que nunca foram atendidos/participaram de atividades do Sebrae</a:t>
            </a:r>
            <a:endParaRPr lang="pt-BR" sz="1050" dirty="0"/>
          </a:p>
        </p:txBody>
      </p:sp>
      <p:pic>
        <p:nvPicPr>
          <p:cNvPr id="1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6"/>
          <a:stretch/>
        </p:blipFill>
        <p:spPr bwMode="auto">
          <a:xfrm>
            <a:off x="8641434" y="761688"/>
            <a:ext cx="502566" cy="2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" y="4869188"/>
            <a:ext cx="8711957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 dirty="0">
                <a:latin typeface="Century Gothic" panose="020B0502020202020204" pitchFamily="34" charset="0"/>
              </a:rPr>
              <a:t>Por que não planeja ir ao Sebrae em 2017?</a:t>
            </a:r>
            <a:endParaRPr lang="pt-BR" sz="8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11953" y="4869188"/>
            <a:ext cx="432047" cy="294850"/>
          </a:xfrm>
          <a:prstGeom prst="rect">
            <a:avLst/>
          </a:prstGeom>
          <a:solidFill>
            <a:srgbClr val="19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8264" y="4890194"/>
            <a:ext cx="2133600" cy="273844"/>
          </a:xfrm>
        </p:spPr>
        <p:txBody>
          <a:bodyPr/>
          <a:lstStyle/>
          <a:p>
            <a:fld id="{E1CD00CD-F79A-4BCE-810B-4CC6616ADF2F}" type="slidenum">
              <a:rPr lang="pt-BR" smtClean="0">
                <a:solidFill>
                  <a:schemeClr val="bg1"/>
                </a:solidFill>
              </a:rPr>
              <a:t>99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" y="0"/>
            <a:ext cx="9144004" cy="245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315278127"/>
              </p:ext>
            </p:extLst>
          </p:nvPr>
        </p:nvGraphicFramePr>
        <p:xfrm>
          <a:off x="325013" y="924323"/>
          <a:ext cx="8493969" cy="37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6"/>
          <a:stretch/>
        </p:blipFill>
        <p:spPr bwMode="auto">
          <a:xfrm>
            <a:off x="8641434" y="761688"/>
            <a:ext cx="502566" cy="2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-36511" y="4587974"/>
            <a:ext cx="115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140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0" y="231550"/>
            <a:ext cx="9468544" cy="365573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entury Gothic" panose="020B0502020202020204" pitchFamily="34" charset="0"/>
              </a:rPr>
              <a:t>Por que não pretende ir ao SEBRAE em 2017? – opção outros</a:t>
            </a:r>
            <a:endParaRPr lang="pt-B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6818</Words>
  <Application>Microsoft Office PowerPoint</Application>
  <PresentationFormat>Apresentação na tela (16:9)</PresentationFormat>
  <Paragraphs>2506</Paragraphs>
  <Slides>100</Slides>
  <Notes>1</Notes>
  <HiddenSlides>56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100</vt:i4>
      </vt:variant>
    </vt:vector>
  </HeadingPairs>
  <TitlesOfParts>
    <vt:vector size="106" baseType="lpstr">
      <vt:lpstr>Arial</vt:lpstr>
      <vt:lpstr>Calibri</vt:lpstr>
      <vt:lpstr>Century Gothic</vt:lpstr>
      <vt:lpstr>Wingdings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Denis Pedro Nunes</cp:lastModifiedBy>
  <cp:revision>294</cp:revision>
  <dcterms:created xsi:type="dcterms:W3CDTF">2016-12-21T17:50:43Z</dcterms:created>
  <dcterms:modified xsi:type="dcterms:W3CDTF">2017-01-20T19:26:57Z</dcterms:modified>
</cp:coreProperties>
</file>